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61"/>
  </p:notesMasterIdLst>
  <p:handoutMasterIdLst>
    <p:handoutMasterId r:id="rId62"/>
  </p:handoutMasterIdLst>
  <p:sldIdLst>
    <p:sldId id="318" r:id="rId5"/>
    <p:sldId id="427" r:id="rId6"/>
    <p:sldId id="428" r:id="rId7"/>
    <p:sldId id="429" r:id="rId8"/>
    <p:sldId id="440" r:id="rId9"/>
    <p:sldId id="377" r:id="rId10"/>
    <p:sldId id="362" r:id="rId11"/>
    <p:sldId id="354" r:id="rId12"/>
    <p:sldId id="356" r:id="rId13"/>
    <p:sldId id="363" r:id="rId14"/>
    <p:sldId id="386" r:id="rId15"/>
    <p:sldId id="434" r:id="rId16"/>
    <p:sldId id="385" r:id="rId17"/>
    <p:sldId id="395" r:id="rId18"/>
    <p:sldId id="393" r:id="rId19"/>
    <p:sldId id="396" r:id="rId20"/>
    <p:sldId id="430" r:id="rId21"/>
    <p:sldId id="402" r:id="rId22"/>
    <p:sldId id="403" r:id="rId23"/>
    <p:sldId id="405" r:id="rId24"/>
    <p:sldId id="419" r:id="rId25"/>
    <p:sldId id="364" r:id="rId26"/>
    <p:sldId id="389" r:id="rId27"/>
    <p:sldId id="390" r:id="rId28"/>
    <p:sldId id="397" r:id="rId29"/>
    <p:sldId id="401" r:id="rId30"/>
    <p:sldId id="399" r:id="rId31"/>
    <p:sldId id="406" r:id="rId32"/>
    <p:sldId id="394" r:id="rId33"/>
    <p:sldId id="367" r:id="rId34"/>
    <p:sldId id="443" r:id="rId35"/>
    <p:sldId id="365" r:id="rId36"/>
    <p:sldId id="409" r:id="rId37"/>
    <p:sldId id="408" r:id="rId38"/>
    <p:sldId id="410" r:id="rId39"/>
    <p:sldId id="411" r:id="rId40"/>
    <p:sldId id="412" r:id="rId41"/>
    <p:sldId id="413" r:id="rId42"/>
    <p:sldId id="417" r:id="rId43"/>
    <p:sldId id="435" r:id="rId44"/>
    <p:sldId id="423" r:id="rId45"/>
    <p:sldId id="425" r:id="rId46"/>
    <p:sldId id="416" r:id="rId47"/>
    <p:sldId id="418" r:id="rId48"/>
    <p:sldId id="373" r:id="rId49"/>
    <p:sldId id="431" r:id="rId50"/>
    <p:sldId id="432" r:id="rId51"/>
    <p:sldId id="433" r:id="rId52"/>
    <p:sldId id="414" r:id="rId53"/>
    <p:sldId id="415" r:id="rId54"/>
    <p:sldId id="441" r:id="rId55"/>
    <p:sldId id="366" r:id="rId56"/>
    <p:sldId id="436" r:id="rId57"/>
    <p:sldId id="437" r:id="rId58"/>
    <p:sldId id="438" r:id="rId59"/>
    <p:sldId id="439" r:id="rId60"/>
  </p:sldIdLst>
  <p:sldSz cx="9144000" cy="5143500" type="screen16x9"/>
  <p:notesSz cx="6858000" cy="9144000"/>
  <p:defaultTextStyle>
    <a:defPPr>
      <a:defRPr lang="en-US"/>
    </a:defPPr>
    <a:lvl1pPr marL="0" algn="l" defTabSz="457148" rtl="0" eaLnBrk="1" latinLnBrk="0" hangingPunct="1">
      <a:defRPr sz="1800" kern="1200">
        <a:solidFill>
          <a:schemeClr val="tx1"/>
        </a:solidFill>
        <a:latin typeface="+mn-lt"/>
        <a:ea typeface="+mn-ea"/>
        <a:cs typeface="+mn-cs"/>
      </a:defRPr>
    </a:lvl1pPr>
    <a:lvl2pPr marL="457148" algn="l" defTabSz="457148" rtl="0" eaLnBrk="1" latinLnBrk="0" hangingPunct="1">
      <a:defRPr sz="1800" kern="1200">
        <a:solidFill>
          <a:schemeClr val="tx1"/>
        </a:solidFill>
        <a:latin typeface="+mn-lt"/>
        <a:ea typeface="+mn-ea"/>
        <a:cs typeface="+mn-cs"/>
      </a:defRPr>
    </a:lvl2pPr>
    <a:lvl3pPr marL="914296" algn="l" defTabSz="457148" rtl="0" eaLnBrk="1" latinLnBrk="0" hangingPunct="1">
      <a:defRPr sz="1800" kern="1200">
        <a:solidFill>
          <a:schemeClr val="tx1"/>
        </a:solidFill>
        <a:latin typeface="+mn-lt"/>
        <a:ea typeface="+mn-ea"/>
        <a:cs typeface="+mn-cs"/>
      </a:defRPr>
    </a:lvl3pPr>
    <a:lvl4pPr marL="1371444" algn="l" defTabSz="457148" rtl="0" eaLnBrk="1" latinLnBrk="0" hangingPunct="1">
      <a:defRPr sz="1800" kern="1200">
        <a:solidFill>
          <a:schemeClr val="tx1"/>
        </a:solidFill>
        <a:latin typeface="+mn-lt"/>
        <a:ea typeface="+mn-ea"/>
        <a:cs typeface="+mn-cs"/>
      </a:defRPr>
    </a:lvl4pPr>
    <a:lvl5pPr marL="1828592" algn="l" defTabSz="457148" rtl="0" eaLnBrk="1" latinLnBrk="0" hangingPunct="1">
      <a:defRPr sz="1800" kern="1200">
        <a:solidFill>
          <a:schemeClr val="tx1"/>
        </a:solidFill>
        <a:latin typeface="+mn-lt"/>
        <a:ea typeface="+mn-ea"/>
        <a:cs typeface="+mn-cs"/>
      </a:defRPr>
    </a:lvl5pPr>
    <a:lvl6pPr marL="2285740" algn="l" defTabSz="457148" rtl="0" eaLnBrk="1" latinLnBrk="0" hangingPunct="1">
      <a:defRPr sz="1800" kern="1200">
        <a:solidFill>
          <a:schemeClr val="tx1"/>
        </a:solidFill>
        <a:latin typeface="+mn-lt"/>
        <a:ea typeface="+mn-ea"/>
        <a:cs typeface="+mn-cs"/>
      </a:defRPr>
    </a:lvl6pPr>
    <a:lvl7pPr marL="2742888" algn="l" defTabSz="457148" rtl="0" eaLnBrk="1" latinLnBrk="0" hangingPunct="1">
      <a:defRPr sz="1800" kern="1200">
        <a:solidFill>
          <a:schemeClr val="tx1"/>
        </a:solidFill>
        <a:latin typeface="+mn-lt"/>
        <a:ea typeface="+mn-ea"/>
        <a:cs typeface="+mn-cs"/>
      </a:defRPr>
    </a:lvl7pPr>
    <a:lvl8pPr marL="3200036" algn="l" defTabSz="457148" rtl="0" eaLnBrk="1" latinLnBrk="0" hangingPunct="1">
      <a:defRPr sz="1800" kern="1200">
        <a:solidFill>
          <a:schemeClr val="tx1"/>
        </a:solidFill>
        <a:latin typeface="+mn-lt"/>
        <a:ea typeface="+mn-ea"/>
        <a:cs typeface="+mn-cs"/>
      </a:defRPr>
    </a:lvl8pPr>
    <a:lvl9pPr marL="3657184" algn="l" defTabSz="45714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39">
          <p15:clr>
            <a:srgbClr val="A4A3A4"/>
          </p15:clr>
        </p15:guide>
        <p15:guide id="2" pos="575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0A0A3"/>
    <a:srgbClr val="EF4E23"/>
    <a:srgbClr val="076324"/>
    <a:srgbClr val="424242"/>
    <a:srgbClr val="FB7545"/>
    <a:srgbClr val="C8C8C9"/>
    <a:srgbClr val="CCCDD0"/>
    <a:srgbClr val="0B5955"/>
    <a:srgbClr val="13968F"/>
    <a:srgbClr val="13948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horzBarState="maximized">
    <p:restoredLeft sz="14985" autoAdjust="0"/>
    <p:restoredTop sz="55302" autoAdjust="0"/>
  </p:normalViewPr>
  <p:slideViewPr>
    <p:cSldViewPr>
      <p:cViewPr varScale="1">
        <p:scale>
          <a:sx n="155" d="100"/>
          <a:sy n="155" d="100"/>
        </p:scale>
        <p:origin x="720" y="132"/>
      </p:cViewPr>
      <p:guideLst>
        <p:guide orient="horz" pos="3239"/>
        <p:guide pos="5759"/>
      </p:guideLst>
    </p:cSldViewPr>
  </p:slideViewPr>
  <p:outlineViewPr>
    <p:cViewPr>
      <p:scale>
        <a:sx n="33" d="100"/>
        <a:sy n="33" d="100"/>
      </p:scale>
      <p:origin x="0" y="-4662"/>
    </p:cViewPr>
  </p:outlineViewPr>
  <p:notesTextViewPr>
    <p:cViewPr>
      <p:scale>
        <a:sx n="100" d="100"/>
        <a:sy n="100" d="100"/>
      </p:scale>
      <p:origin x="0" y="0"/>
    </p:cViewPr>
  </p:notesTextViewPr>
  <p:sorterViewPr>
    <p:cViewPr>
      <p:scale>
        <a:sx n="60" d="100"/>
        <a:sy n="60" d="100"/>
      </p:scale>
      <p:origin x="0" y="-888"/>
    </p:cViewPr>
  </p:sorterViewPr>
  <p:notesViewPr>
    <p:cSldViewPr>
      <p:cViewPr varScale="1">
        <p:scale>
          <a:sx n="82" d="100"/>
          <a:sy n="82" d="100"/>
        </p:scale>
        <p:origin x="3954" y="9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mn-lt"/>
                <a:ea typeface="+mn-ea"/>
                <a:cs typeface="+mn-cs"/>
              </a:defRPr>
            </a:pPr>
            <a:r>
              <a:rPr lang="en-US" sz="1400" b="1" i="0" u="none" strike="noStrike" baseline="0" dirty="0" smtClean="0">
                <a:latin typeface="Roboto Light" panose="02000000000000000000" pitchFamily="2" charset="0"/>
                <a:ea typeface="Roboto Light" panose="02000000000000000000" pitchFamily="2" charset="0"/>
              </a:rPr>
              <a:t>Screen Media Use, by Platform, over Time</a:t>
            </a:r>
            <a:endParaRPr lang="en-US" sz="1400" b="0" i="0" u="none" strike="noStrike" baseline="0" dirty="0" smtClean="0">
              <a:latin typeface="Roboto Light" panose="02000000000000000000" pitchFamily="2" charset="0"/>
              <a:ea typeface="Roboto Light" panose="02000000000000000000" pitchFamily="2" charset="0"/>
            </a:endParaRPr>
          </a:p>
          <a:p>
            <a:pPr algn="l">
              <a:defRPr sz="1400"/>
            </a:pPr>
            <a:r>
              <a:rPr lang="en-US" sz="1400" b="0" i="0" u="none" strike="noStrike" baseline="0" dirty="0" smtClean="0">
                <a:latin typeface="Roboto Light" panose="02000000000000000000" pitchFamily="2" charset="0"/>
                <a:ea typeface="Roboto Light" panose="02000000000000000000" pitchFamily="2" charset="0"/>
              </a:rPr>
              <a:t>Among children age 0-8, average time spent per day using:</a:t>
            </a:r>
            <a:endParaRPr lang="en-US" sz="1400" dirty="0">
              <a:latin typeface="Roboto Light" panose="02000000000000000000" pitchFamily="2" charset="0"/>
              <a:ea typeface="Roboto Light" panose="02000000000000000000" pitchFamily="2" charset="0"/>
            </a:endParaRPr>
          </a:p>
        </c:rich>
      </c:tx>
      <c:layout>
        <c:manualLayout>
          <c:xMode val="edge"/>
          <c:yMode val="edge"/>
          <c:x val="0.14403724466167309"/>
          <c:y val="4.3324971614773243E-2"/>
        </c:manualLayout>
      </c:layout>
      <c:overlay val="0"/>
      <c:spPr>
        <a:noFill/>
        <a:ln>
          <a:noFill/>
        </a:ln>
        <a:effectLst/>
      </c:spPr>
      <c:txPr>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2224753937007874"/>
          <c:y val="0.23021572772336635"/>
          <c:w val="0.76185998847833025"/>
          <c:h val="0.71353450305083499"/>
        </c:manualLayout>
      </c:layout>
      <c:barChart>
        <c:barDir val="bar"/>
        <c:grouping val="clustered"/>
        <c:varyColors val="0"/>
        <c:ser>
          <c:idx val="0"/>
          <c:order val="0"/>
          <c:tx>
            <c:strRef>
              <c:f>Sheet1!$B$1</c:f>
              <c:strCache>
                <c:ptCount val="1"/>
                <c:pt idx="0">
                  <c:v>2011</c:v>
                </c:pt>
              </c:strCache>
            </c:strRef>
          </c:tx>
          <c:spPr>
            <a:solidFill>
              <a:schemeClr val="accent6"/>
            </a:solidFill>
            <a:ln>
              <a:noFill/>
            </a:ln>
            <a:effectLst/>
          </c:spPr>
          <c:invertIfNegative val="0"/>
          <c:dLbls>
            <c:dLbl>
              <c:idx val="0"/>
              <c:tx>
                <c:rich>
                  <a:bodyPr/>
                  <a:lstStyle/>
                  <a:p>
                    <a:r>
                      <a:rPr lang="en-US" smtClean="0"/>
                      <a:t>:</a:t>
                    </a:r>
                    <a:fld id="{2AC6186F-D44A-44D4-BA97-450CC2C6ACFD}"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1"/>
              <c:tx>
                <c:rich>
                  <a:bodyPr/>
                  <a:lstStyle/>
                  <a:p>
                    <a:r>
                      <a:rPr lang="en-US" smtClean="0"/>
                      <a:t>:</a:t>
                    </a:r>
                    <a:fld id="{B52C52D7-6856-4098-A1C9-7BFE427BA18D}"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2"/>
              <c:tx>
                <c:rich>
                  <a:bodyPr/>
                  <a:lstStyle/>
                  <a:p>
                    <a:r>
                      <a:rPr lang="en-US" smtClean="0"/>
                      <a:t>:</a:t>
                    </a:r>
                    <a:fld id="{62A37B2D-8E62-403A-BB0F-A25DADAC14DA}"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3"/>
              <c:tx>
                <c:rich>
                  <a:bodyPr/>
                  <a:lstStyle/>
                  <a:p>
                    <a:r>
                      <a:rPr lang="en-US" smtClean="0"/>
                      <a:t>:</a:t>
                    </a:r>
                    <a:fld id="{6004D1B7-1FF6-4520-BC65-62AD3838C14F}"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4"/>
              <c:tx>
                <c:rich>
                  <a:bodyPr/>
                  <a:lstStyle/>
                  <a:p>
                    <a:r>
                      <a:rPr lang="en-US" smtClean="0"/>
                      <a:t>1:09</a:t>
                    </a:r>
                    <a:endParaRPr lang="en-US" dirty="0"/>
                  </a:p>
                </c:rich>
              </c:tx>
              <c:dLblPos val="outEnd"/>
              <c:showLegendKey val="0"/>
              <c:showVal val="1"/>
              <c:showCatName val="0"/>
              <c:showSerName val="0"/>
              <c:showPercent val="0"/>
              <c:showBubbleSize val="0"/>
              <c:extLst>
                <c:ext xmlns:c15="http://schemas.microsoft.com/office/drawing/2012/chart" uri="{CE6537A1-D6FC-4f65-9D91-7224C49458BB}"/>
              </c:extLst>
            </c:dLbl>
            <c:dLbl>
              <c:idx val="5"/>
              <c:tx>
                <c:rich>
                  <a:bodyPr/>
                  <a:lstStyle/>
                  <a:p>
                    <a:r>
                      <a:rPr lang="en-US" dirty="0" smtClean="0"/>
                      <a:t>2:16</a:t>
                    </a:r>
                    <a:endParaRPr lang="en-US" dirty="0"/>
                  </a:p>
                </c:rich>
              </c:tx>
              <c:dLblPos val="outEnd"/>
              <c:showLegendKey val="0"/>
              <c:showVal val="1"/>
              <c:showCatName val="0"/>
              <c:showSerName val="0"/>
              <c:showPercent val="0"/>
              <c:showBubbleSize val="0"/>
              <c:extLst>
                <c:ext xmlns:c15="http://schemas.microsoft.com/office/drawing/2012/chart" uri="{CE6537A1-D6FC-4f65-9D91-7224C49458BB}"/>
              </c:extLst>
            </c:dLbl>
            <c:numFmt formatCode="General"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Mobile Devices</c:v>
                </c:pt>
                <c:pt idx="1">
                  <c:v>Video Games</c:v>
                </c:pt>
                <c:pt idx="2">
                  <c:v>Computers</c:v>
                </c:pt>
                <c:pt idx="3">
                  <c:v>DVDs</c:v>
                </c:pt>
                <c:pt idx="4">
                  <c:v>Television</c:v>
                </c:pt>
                <c:pt idx="5">
                  <c:v>Total Screen Time</c:v>
                </c:pt>
              </c:strCache>
            </c:strRef>
          </c:cat>
          <c:val>
            <c:numRef>
              <c:f>Sheet1!$B$2:$B$7</c:f>
              <c:numCache>
                <c:formatCode>General</c:formatCode>
                <c:ptCount val="6"/>
                <c:pt idx="0">
                  <c:v>5</c:v>
                </c:pt>
                <c:pt idx="1">
                  <c:v>14</c:v>
                </c:pt>
                <c:pt idx="2">
                  <c:v>17</c:v>
                </c:pt>
                <c:pt idx="3">
                  <c:v>31</c:v>
                </c:pt>
                <c:pt idx="4">
                  <c:v>69</c:v>
                </c:pt>
                <c:pt idx="5">
                  <c:v>136</c:v>
                </c:pt>
              </c:numCache>
            </c:numRef>
          </c:val>
        </c:ser>
        <c:ser>
          <c:idx val="1"/>
          <c:order val="1"/>
          <c:tx>
            <c:strRef>
              <c:f>Sheet1!$C$1</c:f>
              <c:strCache>
                <c:ptCount val="1"/>
                <c:pt idx="0">
                  <c:v>2013</c:v>
                </c:pt>
              </c:strCache>
            </c:strRef>
          </c:tx>
          <c:spPr>
            <a:solidFill>
              <a:schemeClr val="accent4"/>
            </a:solidFill>
            <a:ln>
              <a:noFill/>
            </a:ln>
            <a:effectLst/>
          </c:spPr>
          <c:invertIfNegative val="0"/>
          <c:dLbls>
            <c:dLbl>
              <c:idx val="0"/>
              <c:tx>
                <c:rich>
                  <a:bodyPr/>
                  <a:lstStyle/>
                  <a:p>
                    <a:r>
                      <a:rPr lang="en-US" smtClean="0"/>
                      <a:t>:</a:t>
                    </a:r>
                    <a:fld id="{2A2FF398-9099-482B-A9C0-217329175375}"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1"/>
              <c:tx>
                <c:rich>
                  <a:bodyPr/>
                  <a:lstStyle/>
                  <a:p>
                    <a:r>
                      <a:rPr lang="en-US" smtClean="0"/>
                      <a:t>:</a:t>
                    </a:r>
                    <a:fld id="{A261B9EC-F236-43E3-A7E8-154EDD068224}"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2"/>
              <c:tx>
                <c:rich>
                  <a:bodyPr/>
                  <a:lstStyle/>
                  <a:p>
                    <a:r>
                      <a:rPr lang="en-US" smtClean="0"/>
                      <a:t>:</a:t>
                    </a:r>
                    <a:fld id="{82919314-AB4E-48C0-BEAA-1384720A6FAF}"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3"/>
              <c:tx>
                <c:rich>
                  <a:bodyPr/>
                  <a:lstStyle/>
                  <a:p>
                    <a:r>
                      <a:rPr lang="en-US" smtClean="0"/>
                      <a:t>:</a:t>
                    </a:r>
                    <a:fld id="{21C172D2-A0F6-4F6E-82E2-34D0FC6D06C0}"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4"/>
              <c:tx>
                <c:rich>
                  <a:bodyPr/>
                  <a:lstStyle/>
                  <a:p>
                    <a:r>
                      <a:rPr lang="en-US" smtClean="0"/>
                      <a:t>:</a:t>
                    </a:r>
                    <a:fld id="{005B6FD0-A1B3-4261-B422-E400F71273C8}"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5"/>
              <c:tx>
                <c:rich>
                  <a:bodyPr/>
                  <a:lstStyle/>
                  <a:p>
                    <a:r>
                      <a:rPr lang="en-US" smtClean="0"/>
                      <a:t>1:55</a:t>
                    </a:r>
                    <a:endParaRPr lang="en-US" dirty="0"/>
                  </a:p>
                </c:rich>
              </c:tx>
              <c:dLblPos val="outEnd"/>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Mobile Devices</c:v>
                </c:pt>
                <c:pt idx="1">
                  <c:v>Video Games</c:v>
                </c:pt>
                <c:pt idx="2">
                  <c:v>Computers</c:v>
                </c:pt>
                <c:pt idx="3">
                  <c:v>DVDs</c:v>
                </c:pt>
                <c:pt idx="4">
                  <c:v>Television</c:v>
                </c:pt>
                <c:pt idx="5">
                  <c:v>Total Screen Time</c:v>
                </c:pt>
              </c:strCache>
            </c:strRef>
          </c:cat>
          <c:val>
            <c:numRef>
              <c:f>Sheet1!$C$2:$C$7</c:f>
              <c:numCache>
                <c:formatCode>General</c:formatCode>
                <c:ptCount val="6"/>
                <c:pt idx="0">
                  <c:v>15</c:v>
                </c:pt>
                <c:pt idx="1">
                  <c:v>10</c:v>
                </c:pt>
                <c:pt idx="2">
                  <c:v>11</c:v>
                </c:pt>
                <c:pt idx="3">
                  <c:v>22</c:v>
                </c:pt>
                <c:pt idx="4">
                  <c:v>57</c:v>
                </c:pt>
                <c:pt idx="5">
                  <c:v>115</c:v>
                </c:pt>
              </c:numCache>
            </c:numRef>
          </c:val>
        </c:ser>
        <c:dLbls>
          <c:dLblPos val="outEnd"/>
          <c:showLegendKey val="0"/>
          <c:showVal val="1"/>
          <c:showCatName val="0"/>
          <c:showSerName val="0"/>
          <c:showPercent val="0"/>
          <c:showBubbleSize val="0"/>
        </c:dLbls>
        <c:gapWidth val="59"/>
        <c:overlap val="-1"/>
        <c:axId val="1794777680"/>
        <c:axId val="1794765168"/>
      </c:barChart>
      <c:catAx>
        <c:axId val="179477768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94765168"/>
        <c:crosses val="autoZero"/>
        <c:auto val="1"/>
        <c:lblAlgn val="ctr"/>
        <c:lblOffset val="100"/>
        <c:noMultiLvlLbl val="0"/>
      </c:catAx>
      <c:valAx>
        <c:axId val="1794765168"/>
        <c:scaling>
          <c:orientation val="minMax"/>
        </c:scaling>
        <c:delete val="1"/>
        <c:axPos val="b"/>
        <c:numFmt formatCode="General" sourceLinked="1"/>
        <c:majorTickMark val="none"/>
        <c:minorTickMark val="none"/>
        <c:tickLblPos val="nextTo"/>
        <c:crossAx val="1794777680"/>
        <c:crosses val="autoZero"/>
        <c:crossBetween val="between"/>
      </c:valAx>
      <c:spPr>
        <a:noFill/>
        <a:ln>
          <a:noFill/>
        </a:ln>
        <a:effectLst/>
      </c:spPr>
    </c:plotArea>
    <c:legend>
      <c:legendPos val="r"/>
      <c:layout>
        <c:manualLayout>
          <c:xMode val="edge"/>
          <c:yMode val="edge"/>
          <c:x val="0.78819886747432888"/>
          <c:y val="0.66140116864055531"/>
          <c:w val="9.2039330875598804E-2"/>
          <c:h val="0.14994092180446963"/>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Roboto Light" panose="02000000000000000000" pitchFamily="2" charset="0"/>
                <a:ea typeface="Roboto Light" panose="02000000000000000000" pitchFamily="2" charset="0"/>
                <a:cs typeface="+mn-cs"/>
              </a:defRPr>
            </a:pPr>
            <a:r>
              <a:rPr lang="en-US" sz="1400" b="1" i="0" u="none" strike="noStrike" baseline="0" dirty="0" smtClean="0">
                <a:latin typeface="Roboto Light" panose="02000000000000000000" pitchFamily="2" charset="0"/>
                <a:ea typeface="Roboto Light" panose="02000000000000000000" pitchFamily="2" charset="0"/>
              </a:rPr>
              <a:t>Time Spent with Media, by Activity, over Time</a:t>
            </a:r>
          </a:p>
          <a:p>
            <a:pPr algn="l">
              <a:defRPr sz="1400">
                <a:latin typeface="Roboto Light" panose="02000000000000000000" pitchFamily="2" charset="0"/>
                <a:ea typeface="Roboto Light" panose="02000000000000000000" pitchFamily="2" charset="0"/>
              </a:defRPr>
            </a:pPr>
            <a:r>
              <a:rPr lang="en-US" sz="1400" b="0" i="0" u="none" strike="noStrike" baseline="0" dirty="0" smtClean="0">
                <a:latin typeface="Roboto Light" panose="02000000000000000000" pitchFamily="2" charset="0"/>
                <a:ea typeface="Roboto Light" panose="02000000000000000000" pitchFamily="2" charset="0"/>
              </a:rPr>
              <a:t>Among 0- to 8-year-olds, average amount of time spent in a typical day:</a:t>
            </a:r>
            <a:endParaRPr lang="en-US" sz="1400" dirty="0">
              <a:latin typeface="Roboto Light" panose="02000000000000000000" pitchFamily="2" charset="0"/>
              <a:ea typeface="Roboto Light" panose="02000000000000000000" pitchFamily="2" charset="0"/>
            </a:endParaRPr>
          </a:p>
        </c:rich>
      </c:tx>
      <c:layout>
        <c:manualLayout>
          <c:xMode val="edge"/>
          <c:yMode val="edge"/>
          <c:x val="0.1213702914534823"/>
          <c:y val="4.7410157906312672E-2"/>
        </c:manualLayout>
      </c:layout>
      <c:overlay val="0"/>
      <c:spPr>
        <a:noFill/>
        <a:ln>
          <a:noFill/>
        </a:ln>
        <a:effectLst/>
      </c:spPr>
      <c:txPr>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Roboto Light" panose="02000000000000000000" pitchFamily="2" charset="0"/>
              <a:ea typeface="Roboto Light" panose="02000000000000000000" pitchFamily="2" charset="0"/>
              <a:cs typeface="+mn-cs"/>
            </a:defRPr>
          </a:pPr>
          <a:endParaRPr lang="en-US"/>
        </a:p>
      </c:txPr>
    </c:title>
    <c:autoTitleDeleted val="0"/>
    <c:plotArea>
      <c:layout>
        <c:manualLayout>
          <c:layoutTarget val="inner"/>
          <c:xMode val="edge"/>
          <c:yMode val="edge"/>
          <c:x val="0.29161935220416896"/>
          <c:y val="0.28497455748186107"/>
          <c:w val="0.64521698622983803"/>
          <c:h val="0.71107459602594614"/>
        </c:manualLayout>
      </c:layout>
      <c:barChart>
        <c:barDir val="bar"/>
        <c:grouping val="clustered"/>
        <c:varyColors val="0"/>
        <c:ser>
          <c:idx val="0"/>
          <c:order val="0"/>
          <c:tx>
            <c:strRef>
              <c:f>Sheet1!$B$1</c:f>
              <c:strCache>
                <c:ptCount val="1"/>
                <c:pt idx="0">
                  <c:v>2011</c:v>
                </c:pt>
              </c:strCache>
            </c:strRef>
          </c:tx>
          <c:spPr>
            <a:solidFill>
              <a:schemeClr val="accent6"/>
            </a:solidFill>
            <a:ln>
              <a:noFill/>
            </a:ln>
            <a:effectLst/>
          </c:spPr>
          <c:invertIfNegative val="0"/>
          <c:dLbls>
            <c:dLbl>
              <c:idx val="0"/>
              <c:tx>
                <c:rich>
                  <a:bodyPr/>
                  <a:lstStyle/>
                  <a:p>
                    <a:r>
                      <a:rPr lang="en-US" smtClean="0"/>
                      <a:t>:29</a:t>
                    </a:r>
                    <a:endParaRPr lang="en-US" dirty="0"/>
                  </a:p>
                </c:rich>
              </c:tx>
              <c:dLblPos val="outEnd"/>
              <c:showLegendKey val="0"/>
              <c:showVal val="1"/>
              <c:showCatName val="0"/>
              <c:showSerName val="0"/>
              <c:showPercent val="0"/>
              <c:showBubbleSize val="0"/>
              <c:extLst>
                <c:ext xmlns:c15="http://schemas.microsoft.com/office/drawing/2012/chart" uri="{CE6537A1-D6FC-4f65-9D91-7224C49458BB}"/>
              </c:extLst>
            </c:dLbl>
            <c:dLbl>
              <c:idx val="1"/>
              <c:tx>
                <c:rich>
                  <a:bodyPr/>
                  <a:lstStyle/>
                  <a:p>
                    <a:r>
                      <a:rPr lang="en-US" smtClean="0"/>
                      <a:t>2:16</a:t>
                    </a:r>
                    <a:endParaRPr lang="en-US" dirty="0"/>
                  </a:p>
                </c:rich>
              </c:tx>
              <c:dLblPos val="outEnd"/>
              <c:showLegendKey val="0"/>
              <c:showVal val="1"/>
              <c:showCatName val="0"/>
              <c:showSerName val="0"/>
              <c:showPercent val="0"/>
              <c:showBubbleSize val="0"/>
              <c:extLst>
                <c:ext xmlns:c15="http://schemas.microsoft.com/office/drawing/2012/chart" uri="{CE6537A1-D6FC-4f65-9D91-7224C49458BB}"/>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Reading/being read to</c:v>
                </c:pt>
                <c:pt idx="1">
                  <c:v>Total screen media</c:v>
                </c:pt>
              </c:strCache>
            </c:strRef>
          </c:cat>
          <c:val>
            <c:numRef>
              <c:f>Sheet1!$B$2:$B$3</c:f>
              <c:numCache>
                <c:formatCode>General</c:formatCode>
                <c:ptCount val="2"/>
                <c:pt idx="0">
                  <c:v>29</c:v>
                </c:pt>
                <c:pt idx="1">
                  <c:v>136</c:v>
                </c:pt>
              </c:numCache>
            </c:numRef>
          </c:val>
        </c:ser>
        <c:ser>
          <c:idx val="1"/>
          <c:order val="1"/>
          <c:tx>
            <c:strRef>
              <c:f>Sheet1!$C$1</c:f>
              <c:strCache>
                <c:ptCount val="1"/>
                <c:pt idx="0">
                  <c:v>2013</c:v>
                </c:pt>
              </c:strCache>
            </c:strRef>
          </c:tx>
          <c:spPr>
            <a:solidFill>
              <a:schemeClr val="accent4"/>
            </a:solidFill>
            <a:ln>
              <a:noFill/>
            </a:ln>
            <a:effectLst/>
          </c:spPr>
          <c:invertIfNegative val="0"/>
          <c:dLbls>
            <c:dLbl>
              <c:idx val="0"/>
              <c:tx>
                <c:rich>
                  <a:bodyPr/>
                  <a:lstStyle/>
                  <a:p>
                    <a:r>
                      <a:rPr lang="en-US" smtClean="0"/>
                      <a:t>:</a:t>
                    </a:r>
                    <a:fld id="{828A9CD5-2A57-4566-8278-353845C7E3B8}" type="VALUE">
                      <a:rPr lang="en-US" smtClean="0"/>
                      <a:pPr/>
                      <a:t>[VALUE]</a:t>
                    </a:fld>
                    <a:endParaRPr lang="en-US" smtClean="0"/>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1"/>
              <c:tx>
                <c:rich>
                  <a:bodyPr/>
                  <a:lstStyle/>
                  <a:p>
                    <a:r>
                      <a:rPr lang="en-US" smtClean="0"/>
                      <a:t>1:55</a:t>
                    </a:r>
                    <a:endParaRPr lang="en-US" dirty="0"/>
                  </a:p>
                </c:rich>
              </c:tx>
              <c:dLblPos val="outEnd"/>
              <c:showLegendKey val="0"/>
              <c:showVal val="1"/>
              <c:showCatName val="0"/>
              <c:showSerName val="0"/>
              <c:showPercent val="0"/>
              <c:showBubbleSize val="0"/>
              <c:extLst>
                <c:ext xmlns:c15="http://schemas.microsoft.com/office/drawing/2012/chart" uri="{CE6537A1-D6FC-4f65-9D91-7224C49458BB}"/>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Reading/being read to</c:v>
                </c:pt>
                <c:pt idx="1">
                  <c:v>Total screen media</c:v>
                </c:pt>
              </c:strCache>
            </c:strRef>
          </c:cat>
          <c:val>
            <c:numRef>
              <c:f>Sheet1!$C$2:$C$3</c:f>
              <c:numCache>
                <c:formatCode>General</c:formatCode>
                <c:ptCount val="2"/>
                <c:pt idx="0">
                  <c:v>28</c:v>
                </c:pt>
                <c:pt idx="1">
                  <c:v>115</c:v>
                </c:pt>
              </c:numCache>
            </c:numRef>
          </c:val>
        </c:ser>
        <c:dLbls>
          <c:dLblPos val="outEnd"/>
          <c:showLegendKey val="0"/>
          <c:showVal val="1"/>
          <c:showCatName val="0"/>
          <c:showSerName val="0"/>
          <c:showPercent val="0"/>
          <c:showBubbleSize val="0"/>
        </c:dLbls>
        <c:gapWidth val="169"/>
        <c:axId val="1794767888"/>
        <c:axId val="1794768432"/>
      </c:barChart>
      <c:catAx>
        <c:axId val="179476788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1100" b="0" i="0" u="none" strike="noStrike" kern="1200" baseline="0">
                <a:solidFill>
                  <a:schemeClr val="tx1">
                    <a:lumMod val="65000"/>
                    <a:lumOff val="35000"/>
                  </a:schemeClr>
                </a:solidFill>
                <a:latin typeface="+mn-lt"/>
                <a:ea typeface="+mn-ea"/>
                <a:cs typeface="+mn-cs"/>
              </a:defRPr>
            </a:pPr>
            <a:endParaRPr lang="en-US"/>
          </a:p>
        </c:txPr>
        <c:crossAx val="1794768432"/>
        <c:crosses val="autoZero"/>
        <c:auto val="1"/>
        <c:lblAlgn val="ctr"/>
        <c:lblOffset val="100"/>
        <c:noMultiLvlLbl val="0"/>
      </c:catAx>
      <c:valAx>
        <c:axId val="1794768432"/>
        <c:scaling>
          <c:orientation val="minMax"/>
        </c:scaling>
        <c:delete val="1"/>
        <c:axPos val="b"/>
        <c:numFmt formatCode="General" sourceLinked="1"/>
        <c:majorTickMark val="none"/>
        <c:minorTickMark val="none"/>
        <c:tickLblPos val="nextTo"/>
        <c:crossAx val="1794767888"/>
        <c:crosses val="autoZero"/>
        <c:crossBetween val="between"/>
      </c:valAx>
      <c:spPr>
        <a:noFill/>
        <a:ln>
          <a:noFill/>
        </a:ln>
        <a:effectLst/>
      </c:spPr>
    </c:plotArea>
    <c:legend>
      <c:legendPos val="r"/>
      <c:layout>
        <c:manualLayout>
          <c:xMode val="edge"/>
          <c:yMode val="edge"/>
          <c:x val="0.78525171424747975"/>
          <c:y val="0.7122931366330264"/>
          <c:w val="0.11243102778792942"/>
          <c:h val="0.16169974748802379"/>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07A81-4303-4928-982F-CF079E3B588F}" type="datetimeFigureOut">
              <a:rPr lang="en-US" smtClean="0"/>
              <a:t>5/4/2015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5559AFD-7756-454A-8DAF-492EEFB5774D}" type="slidenum">
              <a:rPr lang="en-US" smtClean="0"/>
              <a:t>‹#›</a:t>
            </a:fld>
            <a:endParaRPr lang="en-US"/>
          </a:p>
        </p:txBody>
      </p:sp>
    </p:spTree>
    <p:extLst>
      <p:ext uri="{BB962C8B-B14F-4D97-AF65-F5344CB8AC3E}">
        <p14:creationId xmlns:p14="http://schemas.microsoft.com/office/powerpoint/2010/main" val="273176557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png>
</file>

<file path=ppt/media/image2.jpg>
</file>

<file path=ppt/media/image20.png>
</file>

<file path=ppt/media/image21.jpeg>
</file>

<file path=ppt/media/image22.pn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33.png>
</file>

<file path=ppt/media/image34.jpg>
</file>

<file path=ppt/media/image35.png>
</file>

<file path=ppt/media/image36.jpg>
</file>

<file path=ppt/media/image37.png>
</file>

<file path=ppt/media/image38.png>
</file>

<file path=ppt/media/image39.png>
</file>

<file path=ppt/media/image4.jpg>
</file>

<file path=ppt/media/image40.png>
</file>

<file path=ppt/media/image41.png>
</file>

<file path=ppt/media/image42.jpg>
</file>

<file path=ppt/media/image43.png>
</file>

<file path=ppt/media/image44.png>
</file>

<file path=ppt/media/image45.png>
</file>

<file path=ppt/media/image46.png>
</file>

<file path=ppt/media/image47.jpg>
</file>

<file path=ppt/media/image48.png>
</file>

<file path=ppt/media/image49.jpg>
</file>

<file path=ppt/media/image5.jpg>
</file>

<file path=ppt/media/image50.png>
</file>

<file path=ppt/media/image51.jpg>
</file>

<file path=ppt/media/image52.jpg>
</file>

<file path=ppt/media/image53.JPG>
</file>

<file path=ppt/media/image54.jpg>
</file>

<file path=ppt/media/image55.png>
</file>

<file path=ppt/media/image56.png>
</file>

<file path=ppt/media/image57.png>
</file>

<file path=ppt/media/image58.png>
</file>

<file path=ppt/media/image59.pn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DCC8E7D-946F-2A4B-9209-2B2FFA2898B7}" type="datetimeFigureOut">
              <a:rPr lang="en-US" smtClean="0"/>
              <a:t>5/4/2015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115322-16FA-F946-85A5-C38FA9752892}" type="slidenum">
              <a:rPr lang="en-US" smtClean="0"/>
              <a:t>‹#›</a:t>
            </a:fld>
            <a:endParaRPr lang="en-US"/>
          </a:p>
        </p:txBody>
      </p:sp>
    </p:spTree>
    <p:extLst>
      <p:ext uri="{BB962C8B-B14F-4D97-AF65-F5344CB8AC3E}">
        <p14:creationId xmlns:p14="http://schemas.microsoft.com/office/powerpoint/2010/main" val="76018117"/>
      </p:ext>
    </p:extLst>
  </p:cSld>
  <p:clrMap bg1="lt1" tx1="dk1" bg2="lt2" tx2="dk2" accent1="accent1" accent2="accent2" accent3="accent3" accent4="accent4" accent5="accent5" accent6="accent6" hlink="hlink" folHlink="folHlink"/>
  <p:notesStyle>
    <a:lvl1pPr marL="0" algn="l" defTabSz="457148" rtl="0" eaLnBrk="1" latinLnBrk="0" hangingPunct="1">
      <a:defRPr sz="1200" kern="1200">
        <a:solidFill>
          <a:schemeClr val="tx1"/>
        </a:solidFill>
        <a:latin typeface="+mn-lt"/>
        <a:ea typeface="+mn-ea"/>
        <a:cs typeface="+mn-cs"/>
      </a:defRPr>
    </a:lvl1pPr>
    <a:lvl2pPr marL="457148" algn="l" defTabSz="457148" rtl="0" eaLnBrk="1" latinLnBrk="0" hangingPunct="1">
      <a:defRPr sz="1200" kern="1200">
        <a:solidFill>
          <a:schemeClr val="tx1"/>
        </a:solidFill>
        <a:latin typeface="+mn-lt"/>
        <a:ea typeface="+mn-ea"/>
        <a:cs typeface="+mn-cs"/>
      </a:defRPr>
    </a:lvl2pPr>
    <a:lvl3pPr marL="914296" algn="l" defTabSz="457148" rtl="0" eaLnBrk="1" latinLnBrk="0" hangingPunct="1">
      <a:defRPr sz="1200" kern="1200">
        <a:solidFill>
          <a:schemeClr val="tx1"/>
        </a:solidFill>
        <a:latin typeface="+mn-lt"/>
        <a:ea typeface="+mn-ea"/>
        <a:cs typeface="+mn-cs"/>
      </a:defRPr>
    </a:lvl3pPr>
    <a:lvl4pPr marL="1371444" algn="l" defTabSz="457148" rtl="0" eaLnBrk="1" latinLnBrk="0" hangingPunct="1">
      <a:defRPr sz="1200" kern="1200">
        <a:solidFill>
          <a:schemeClr val="tx1"/>
        </a:solidFill>
        <a:latin typeface="+mn-lt"/>
        <a:ea typeface="+mn-ea"/>
        <a:cs typeface="+mn-cs"/>
      </a:defRPr>
    </a:lvl4pPr>
    <a:lvl5pPr marL="1828592" algn="l" defTabSz="457148" rtl="0" eaLnBrk="1" latinLnBrk="0" hangingPunct="1">
      <a:defRPr sz="1200" kern="1200">
        <a:solidFill>
          <a:schemeClr val="tx1"/>
        </a:solidFill>
        <a:latin typeface="+mn-lt"/>
        <a:ea typeface="+mn-ea"/>
        <a:cs typeface="+mn-cs"/>
      </a:defRPr>
    </a:lvl5pPr>
    <a:lvl6pPr marL="2285740" algn="l" defTabSz="457148" rtl="0" eaLnBrk="1" latinLnBrk="0" hangingPunct="1">
      <a:defRPr sz="1200" kern="1200">
        <a:solidFill>
          <a:schemeClr val="tx1"/>
        </a:solidFill>
        <a:latin typeface="+mn-lt"/>
        <a:ea typeface="+mn-ea"/>
        <a:cs typeface="+mn-cs"/>
      </a:defRPr>
    </a:lvl6pPr>
    <a:lvl7pPr marL="2742888" algn="l" defTabSz="457148" rtl="0" eaLnBrk="1" latinLnBrk="0" hangingPunct="1">
      <a:defRPr sz="1200" kern="1200">
        <a:solidFill>
          <a:schemeClr val="tx1"/>
        </a:solidFill>
        <a:latin typeface="+mn-lt"/>
        <a:ea typeface="+mn-ea"/>
        <a:cs typeface="+mn-cs"/>
      </a:defRPr>
    </a:lvl7pPr>
    <a:lvl8pPr marL="3200036" algn="l" defTabSz="457148" rtl="0" eaLnBrk="1" latinLnBrk="0" hangingPunct="1">
      <a:defRPr sz="1200" kern="1200">
        <a:solidFill>
          <a:schemeClr val="tx1"/>
        </a:solidFill>
        <a:latin typeface="+mn-lt"/>
        <a:ea typeface="+mn-ea"/>
        <a:cs typeface="+mn-cs"/>
      </a:defRPr>
    </a:lvl8pPr>
    <a:lvl9pPr marL="3657184" algn="l" defTabSz="45714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1</a:t>
            </a:fld>
            <a:endParaRPr lang="en-US"/>
          </a:p>
        </p:txBody>
      </p:sp>
    </p:spTree>
    <p:extLst>
      <p:ext uri="{BB962C8B-B14F-4D97-AF65-F5344CB8AC3E}">
        <p14:creationId xmlns:p14="http://schemas.microsoft.com/office/powerpoint/2010/main" val="1593185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Roboto Light" panose="02000000000000000000" pitchFamily="2" charset="0"/>
                <a:ea typeface="Roboto Light" panose="02000000000000000000" pitchFamily="2" charset="0"/>
              </a:rPr>
              <a:t>You and your spouse created a tiny human. Despite all the software you have written, the child will be your greatest creation.</a:t>
            </a:r>
          </a:p>
          <a:p>
            <a:endParaRPr lang="en-US" dirty="0" smtClean="0">
              <a:latin typeface="Roboto Light" panose="02000000000000000000" pitchFamily="2" charset="0"/>
              <a:ea typeface="Roboto Light" panose="02000000000000000000" pitchFamily="2" charset="0"/>
            </a:endParaRPr>
          </a:p>
          <a:p>
            <a:r>
              <a:rPr lang="en-US" dirty="0" smtClean="0">
                <a:latin typeface="Roboto Light" panose="02000000000000000000" pitchFamily="2" charset="0"/>
                <a:ea typeface="Roboto Light" panose="02000000000000000000" pitchFamily="2" charset="0"/>
              </a:rPr>
              <a:t>Sections</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Pregnancy</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Reducing project impact</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the Delivery</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Early Days with the  baby</a:t>
            </a:r>
            <a:endParaRPr lang="en-US" dirty="0">
              <a:latin typeface="Roboto Light" panose="02000000000000000000" pitchFamily="2" charset="0"/>
              <a:ea typeface="Roboto Light" panose="02000000000000000000" pitchFamily="2" charset="0"/>
            </a:endParaRPr>
          </a:p>
        </p:txBody>
      </p:sp>
      <p:sp>
        <p:nvSpPr>
          <p:cNvPr id="4" name="Slide Number Placeholder 3"/>
          <p:cNvSpPr>
            <a:spLocks noGrp="1"/>
          </p:cNvSpPr>
          <p:nvPr>
            <p:ph type="sldNum" sz="quarter" idx="10"/>
          </p:nvPr>
        </p:nvSpPr>
        <p:spPr/>
        <p:txBody>
          <a:bodyPr/>
          <a:lstStyle/>
          <a:p>
            <a:fld id="{75115322-16FA-F946-85A5-C38FA9752892}" type="slidenum">
              <a:rPr lang="en-US" smtClean="0"/>
              <a:t>10</a:t>
            </a:fld>
            <a:endParaRPr lang="en-US"/>
          </a:p>
        </p:txBody>
      </p:sp>
    </p:spTree>
    <p:extLst>
      <p:ext uri="{BB962C8B-B14F-4D97-AF65-F5344CB8AC3E}">
        <p14:creationId xmlns:p14="http://schemas.microsoft.com/office/powerpoint/2010/main" val="2704151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real sense of accomplishment knowing you created life.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11</a:t>
            </a:fld>
            <a:endParaRPr lang="en-US"/>
          </a:p>
        </p:txBody>
      </p:sp>
    </p:spTree>
    <p:extLst>
      <p:ext uri="{BB962C8B-B14F-4D97-AF65-F5344CB8AC3E}">
        <p14:creationId xmlns:p14="http://schemas.microsoft.com/office/powerpoint/2010/main" val="2345038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You quickly realize you are going to be debugging in production</a:t>
            </a:r>
          </a:p>
          <a:p>
            <a:pPr marL="171450" indent="-171450">
              <a:buFont typeface="Arial" panose="020B0604020202020204" pitchFamily="34" charset="0"/>
              <a:buChar char="•"/>
            </a:pPr>
            <a:r>
              <a:rPr lang="en-US" dirty="0" smtClean="0"/>
              <a:t>Its like have a test suite where the names of the tests are A, B, C, 3, 4, 5…yes you will know there is a problem because the baby is crying, but that no idea what is wrong.</a:t>
            </a:r>
          </a:p>
          <a:p>
            <a:pPr marL="171450" indent="-171450">
              <a:buFont typeface="Arial" panose="020B0604020202020204" pitchFamily="34" charset="0"/>
              <a:buChar char="•"/>
            </a:pPr>
            <a:r>
              <a:rPr lang="en-US" dirty="0" smtClean="0"/>
              <a:t>I guess you could say my first child is the Prototype for the second child, but I think there was more design and planning for the first</a:t>
            </a:r>
          </a:p>
          <a:p>
            <a:pPr marL="171450" indent="-171450">
              <a:buFont typeface="Arial" panose="020B0604020202020204" pitchFamily="34" charset="0"/>
              <a:buChar char="•"/>
            </a:pPr>
            <a:r>
              <a:rPr lang="en-US" dirty="0" smtClean="0"/>
              <a:t>So how do you overcome the difficulty of debugging in production?</a:t>
            </a:r>
          </a:p>
          <a:p>
            <a:pPr marL="628598" lvl="1" indent="-171450">
              <a:buFont typeface="Arial" panose="020B0604020202020204" pitchFamily="34" charset="0"/>
              <a:buChar char="•"/>
            </a:pPr>
            <a:r>
              <a:rPr lang="en-US" dirty="0" smtClean="0"/>
              <a:t>Research </a:t>
            </a:r>
          </a:p>
          <a:p>
            <a:pPr marL="628598" lvl="1" indent="-171450">
              <a:buFont typeface="Arial" panose="020B0604020202020204" pitchFamily="34" charset="0"/>
              <a:buChar char="•"/>
            </a:pPr>
            <a:r>
              <a:rPr lang="en-US" dirty="0" smtClean="0"/>
              <a:t>Practice</a:t>
            </a:r>
          </a:p>
          <a:p>
            <a:pPr marL="171450" indent="-171450">
              <a:buFont typeface="Arial" panose="020B0604020202020204" pitchFamily="34" charset="0"/>
              <a:buChar char="•"/>
            </a:pPr>
            <a:r>
              <a:rPr lang="en-US" dirty="0" smtClean="0"/>
              <a:t>And of course technology can help</a:t>
            </a:r>
          </a:p>
          <a:p>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12</a:t>
            </a:fld>
            <a:endParaRPr lang="en-US"/>
          </a:p>
        </p:txBody>
      </p:sp>
    </p:spTree>
    <p:extLst>
      <p:ext uri="{BB962C8B-B14F-4D97-AF65-F5344CB8AC3E}">
        <p14:creationId xmlns:p14="http://schemas.microsoft.com/office/powerpoint/2010/main" val="3004353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Really want to give you a peek at what is out there to help</a:t>
            </a:r>
          </a:p>
          <a:p>
            <a:pPr marL="171450" indent="-171450">
              <a:buFont typeface="Arial" panose="020B0604020202020204" pitchFamily="34" charset="0"/>
              <a:buChar char="•"/>
            </a:pPr>
            <a:r>
              <a:rPr lang="en-US" dirty="0" smtClean="0"/>
              <a:t>Selfies every week to view bump progress</a:t>
            </a:r>
          </a:p>
          <a:p>
            <a:pPr marL="171450" marR="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Birth Planner</a:t>
            </a:r>
          </a:p>
          <a:p>
            <a:pPr marL="171450" indent="-171450">
              <a:buFont typeface="Arial" panose="020B0604020202020204" pitchFamily="34" charset="0"/>
              <a:buChar char="•"/>
            </a:pPr>
            <a:r>
              <a:rPr lang="en-US" dirty="0" smtClean="0"/>
              <a:t>Daily Updates on Baby</a:t>
            </a:r>
          </a:p>
          <a:p>
            <a:pPr marL="628598" lvl="1" indent="-171450">
              <a:buFont typeface="Arial" panose="020B0604020202020204" pitchFamily="34" charset="0"/>
              <a:buChar char="•"/>
            </a:pPr>
            <a:r>
              <a:rPr lang="en-US" dirty="0" smtClean="0"/>
              <a:t>My</a:t>
            </a:r>
            <a:r>
              <a:rPr lang="en-US" baseline="0" dirty="0" smtClean="0"/>
              <a:t> Pregnancy Today | Baby Center</a:t>
            </a:r>
          </a:p>
          <a:p>
            <a:pPr marL="171450" lvl="0" indent="-171450">
              <a:buFont typeface="Arial" panose="020B0604020202020204" pitchFamily="34" charset="0"/>
              <a:buChar char="•"/>
            </a:pPr>
            <a:r>
              <a:rPr lang="en-US" baseline="0" dirty="0" smtClean="0"/>
              <a:t>Weight Gain App</a:t>
            </a:r>
          </a:p>
          <a:p>
            <a:pPr marL="628598" lvl="1" indent="-171450">
              <a:buFont typeface="Arial" panose="020B0604020202020204" pitchFamily="34" charset="0"/>
              <a:buChar char="•"/>
            </a:pPr>
            <a:r>
              <a:rPr lang="en-US" dirty="0" smtClean="0"/>
              <a:t>Pregnancy Weight Calculator &amp; Baby Bump Weight Gain from Mobile Mom</a:t>
            </a:r>
          </a:p>
          <a:p>
            <a:pPr marL="171450" indent="-171450">
              <a:buFont typeface="Arial" panose="020B0604020202020204" pitchFamily="34" charset="0"/>
              <a:buChar char="•"/>
            </a:pPr>
            <a:r>
              <a:rPr lang="en-US" dirty="0" smtClean="0"/>
              <a:t>Contraction Timer</a:t>
            </a:r>
          </a:p>
          <a:p>
            <a:pPr marL="628598" lvl="1" indent="-171450">
              <a:buFont typeface="Arial" panose="020B0604020202020204" pitchFamily="34" charset="0"/>
              <a:buChar char="•"/>
            </a:pPr>
            <a:r>
              <a:rPr lang="en-US" dirty="0" smtClean="0"/>
              <a:t>Full Term – Labor Contraction</a:t>
            </a:r>
            <a:r>
              <a:rPr lang="en-US" baseline="0" dirty="0" smtClean="0"/>
              <a:t> Timer</a:t>
            </a:r>
            <a:endParaRPr lang="en-US" dirty="0" smtClean="0"/>
          </a:p>
          <a:p>
            <a:pPr marL="171450" indent="-171450">
              <a:buFont typeface="Arial" panose="020B0604020202020204" pitchFamily="34" charset="0"/>
              <a:buChar char="•"/>
            </a:pPr>
            <a:r>
              <a:rPr lang="en-US" dirty="0" smtClean="0"/>
              <a:t>Kick</a:t>
            </a:r>
            <a:r>
              <a:rPr lang="en-US" baseline="0" dirty="0" smtClean="0"/>
              <a:t> Counter</a:t>
            </a:r>
          </a:p>
          <a:p>
            <a:pPr marL="628598" lvl="1" indent="-171450">
              <a:buFont typeface="Arial" panose="020B0604020202020204" pitchFamily="34" charset="0"/>
              <a:buChar char="•"/>
            </a:pPr>
            <a:r>
              <a:rPr lang="en-US" baseline="0" dirty="0" smtClean="0"/>
              <a:t>Baby Kicks Monitor</a:t>
            </a:r>
          </a:p>
          <a:p>
            <a:pPr marL="171450" indent="-171450">
              <a:buFont typeface="Arial" panose="020B0604020202020204" pitchFamily="34" charset="0"/>
              <a:buChar char="•"/>
            </a:pPr>
            <a:r>
              <a:rPr lang="en-US" baseline="0" dirty="0" smtClean="0"/>
              <a:t>Baby Registry</a:t>
            </a:r>
          </a:p>
          <a:p>
            <a:pPr marL="628598" lvl="1" indent="-171450">
              <a:buFont typeface="Arial" panose="020B0604020202020204" pitchFamily="34" charset="0"/>
              <a:buChar char="•"/>
            </a:pPr>
            <a:r>
              <a:rPr lang="en-US" baseline="0" dirty="0" err="1" smtClean="0"/>
              <a:t>BabyList</a:t>
            </a:r>
            <a:r>
              <a:rPr lang="en-US" baseline="0" dirty="0" smtClean="0"/>
              <a:t> Baby Registry</a:t>
            </a:r>
          </a:p>
          <a:p>
            <a:pPr marL="171450" indent="-171450">
              <a:buFont typeface="Arial" panose="020B0604020202020204" pitchFamily="34" charset="0"/>
              <a:buChar char="•"/>
            </a:pPr>
            <a:r>
              <a:rPr lang="en-US" baseline="0" dirty="0" smtClean="0"/>
              <a:t>Baby Names App</a:t>
            </a:r>
          </a:p>
          <a:p>
            <a:pPr marL="628598" lvl="1" indent="-171450">
              <a:buFont typeface="Arial" panose="020B0604020202020204" pitchFamily="34" charset="0"/>
              <a:buChar char="•"/>
            </a:pPr>
            <a:r>
              <a:rPr lang="en-US" baseline="0" dirty="0" smtClean="0"/>
              <a:t>Baby Names!!</a:t>
            </a:r>
            <a:endParaRPr lang="en-US" baseline="0" dirty="0"/>
          </a:p>
          <a:p>
            <a:pPr marL="171450" lvl="0" indent="-171450">
              <a:buFont typeface="Arial" panose="020B0604020202020204" pitchFamily="34" charset="0"/>
              <a:buChar char="•"/>
            </a:pPr>
            <a:r>
              <a:rPr lang="en-US" baseline="0" dirty="0" smtClean="0"/>
              <a:t>Due Date Pool</a:t>
            </a:r>
          </a:p>
          <a:p>
            <a:pPr marL="628598" lvl="1" indent="-171450">
              <a:buFont typeface="Arial" panose="020B0604020202020204" pitchFamily="34" charset="0"/>
              <a:buChar char="•"/>
            </a:pPr>
            <a:r>
              <a:rPr lang="en-US" baseline="0" dirty="0" smtClean="0"/>
              <a:t>Baby Bookie</a:t>
            </a:r>
          </a:p>
        </p:txBody>
      </p:sp>
      <p:sp>
        <p:nvSpPr>
          <p:cNvPr id="4" name="Slide Number Placeholder 3"/>
          <p:cNvSpPr>
            <a:spLocks noGrp="1"/>
          </p:cNvSpPr>
          <p:nvPr>
            <p:ph type="sldNum" sz="quarter" idx="10"/>
          </p:nvPr>
        </p:nvSpPr>
        <p:spPr/>
        <p:txBody>
          <a:bodyPr/>
          <a:lstStyle/>
          <a:p>
            <a:fld id="{75115322-16FA-F946-85A5-C38FA9752892}" type="slidenum">
              <a:rPr lang="en-US" smtClean="0"/>
              <a:t>13</a:t>
            </a:fld>
            <a:endParaRPr lang="en-US"/>
          </a:p>
        </p:txBody>
      </p:sp>
    </p:spTree>
    <p:extLst>
      <p:ext uri="{BB962C8B-B14F-4D97-AF65-F5344CB8AC3E}">
        <p14:creationId xmlns:p14="http://schemas.microsoft.com/office/powerpoint/2010/main" val="25443751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Story of the second baby…point </a:t>
            </a:r>
            <a:r>
              <a:rPr lang="en-US" b="1" dirty="0" smtClean="0"/>
              <a:t>you need to</a:t>
            </a:r>
            <a:r>
              <a:rPr lang="en-US" b="1" baseline="0" dirty="0" smtClean="0"/>
              <a:t> listen to the mother to be</a:t>
            </a:r>
            <a:endParaRPr lang="en-US" b="1" dirty="0"/>
          </a:p>
        </p:txBody>
      </p:sp>
      <p:sp>
        <p:nvSpPr>
          <p:cNvPr id="4" name="Slide Number Placeholder 3"/>
          <p:cNvSpPr>
            <a:spLocks noGrp="1"/>
          </p:cNvSpPr>
          <p:nvPr>
            <p:ph type="sldNum" sz="quarter" idx="10"/>
          </p:nvPr>
        </p:nvSpPr>
        <p:spPr/>
        <p:txBody>
          <a:bodyPr/>
          <a:lstStyle/>
          <a:p>
            <a:fld id="{75115322-16FA-F946-85A5-C38FA9752892}" type="slidenum">
              <a:rPr lang="en-US" smtClean="0"/>
              <a:t>14</a:t>
            </a:fld>
            <a:endParaRPr lang="en-US"/>
          </a:p>
        </p:txBody>
      </p:sp>
    </p:spTree>
    <p:extLst>
      <p:ext uri="{BB962C8B-B14F-4D97-AF65-F5344CB8AC3E}">
        <p14:creationId xmlns:p14="http://schemas.microsoft.com/office/powerpoint/2010/main" val="6135054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baseline="0" dirty="0" smtClean="0"/>
              <a:t>Announcement</a:t>
            </a:r>
          </a:p>
          <a:p>
            <a:pPr marL="628598" lvl="1" indent="-171450">
              <a:buFont typeface="Arial" panose="020B0604020202020204" pitchFamily="34" charset="0"/>
              <a:buChar char="•"/>
            </a:pPr>
            <a:r>
              <a:rPr lang="en-US" baseline="0" dirty="0" smtClean="0"/>
              <a:t>Email</a:t>
            </a:r>
          </a:p>
          <a:p>
            <a:pPr marL="1085746" lvl="2" indent="-171450">
              <a:buFont typeface="Arial" panose="020B0604020202020204" pitchFamily="34" charset="0"/>
              <a:buChar char="•"/>
            </a:pPr>
            <a:r>
              <a:rPr lang="en-US" baseline="0" dirty="0" smtClean="0"/>
              <a:t>Have prepared email with open areas for Full Name, length, weight, time born. </a:t>
            </a:r>
          </a:p>
          <a:p>
            <a:pPr marL="1085746" lvl="2" indent="-171450">
              <a:buFont typeface="Arial" panose="020B0604020202020204" pitchFamily="34" charset="0"/>
              <a:buChar char="•"/>
            </a:pPr>
            <a:r>
              <a:rPr lang="en-US" baseline="0" dirty="0" smtClean="0"/>
              <a:t>Include an appropriate picture</a:t>
            </a:r>
          </a:p>
          <a:p>
            <a:pPr marL="628598" lvl="1" indent="-171450">
              <a:buFont typeface="Arial" panose="020B0604020202020204" pitchFamily="34" charset="0"/>
              <a:buChar char="•"/>
            </a:pPr>
            <a:r>
              <a:rPr lang="en-US" baseline="0" dirty="0" smtClean="0"/>
              <a:t>Facebook or other social media</a:t>
            </a:r>
          </a:p>
          <a:p>
            <a:pPr marL="1085746" lvl="2" indent="-171450">
              <a:buFont typeface="Arial" panose="020B0604020202020204" pitchFamily="34" charset="0"/>
              <a:buChar char="•"/>
            </a:pPr>
            <a:r>
              <a:rPr lang="en-US" baseline="0" dirty="0" smtClean="0"/>
              <a:t>Be careful about providing too much information about the baby</a:t>
            </a:r>
          </a:p>
          <a:p>
            <a:pPr marL="1542894" lvl="3" indent="-171450">
              <a:buFont typeface="Arial" panose="020B0604020202020204" pitchFamily="34" charset="0"/>
              <a:buChar char="•"/>
            </a:pPr>
            <a:r>
              <a:rPr lang="en-US" baseline="0" dirty="0" smtClean="0"/>
              <a:t>Maybe just call it baby Everett with stats</a:t>
            </a:r>
          </a:p>
          <a:p>
            <a:pPr marL="1085746" lvl="2" indent="-171450">
              <a:buFont typeface="Arial" panose="020B0604020202020204" pitchFamily="34" charset="0"/>
              <a:buChar char="•"/>
            </a:pPr>
            <a:r>
              <a:rPr lang="en-US" baseline="0" dirty="0" smtClean="0"/>
              <a:t>Just FYI no one wants to see tweets on how many cm dilated you are!</a:t>
            </a:r>
          </a:p>
          <a:p>
            <a:pPr marL="628598" lvl="1" indent="-171450">
              <a:buFont typeface="Arial" panose="020B0604020202020204" pitchFamily="34" charset="0"/>
              <a:buChar char="•"/>
            </a:pPr>
            <a:r>
              <a:rPr lang="en-US" baseline="0" dirty="0" smtClean="0"/>
              <a:t>Service</a:t>
            </a:r>
          </a:p>
          <a:p>
            <a:pPr marL="1085746" lvl="2" indent="-171450">
              <a:buFont typeface="Arial" panose="020B0604020202020204" pitchFamily="34" charset="0"/>
              <a:buChar char="•"/>
            </a:pPr>
            <a:r>
              <a:rPr lang="en-US" b="1" baseline="0" dirty="0" smtClean="0"/>
              <a:t>Bornyet.com</a:t>
            </a:r>
          </a:p>
          <a:p>
            <a:pPr marL="1542894" lvl="3" indent="-171450">
              <a:buFont typeface="Arial" panose="020B0604020202020204" pitchFamily="34" charset="0"/>
              <a:buChar char="•"/>
            </a:pPr>
            <a:r>
              <a:rPr lang="en-US" baseline="0" dirty="0" smtClean="0"/>
              <a:t>Will let you have custom </a:t>
            </a:r>
            <a:r>
              <a:rPr lang="en-US" baseline="0" dirty="0" err="1" smtClean="0"/>
              <a:t>url</a:t>
            </a:r>
            <a:r>
              <a:rPr lang="en-US" baseline="0" dirty="0" smtClean="0"/>
              <a:t> for people to monitor</a:t>
            </a:r>
          </a:p>
          <a:p>
            <a:pPr marL="1542894" lvl="3" indent="-171450">
              <a:buFont typeface="Arial" panose="020B0604020202020204" pitchFamily="34" charset="0"/>
              <a:buChar char="•"/>
            </a:pPr>
            <a:r>
              <a:rPr lang="en-US" baseline="0" dirty="0" smtClean="0"/>
              <a:t>Create a list of people to email</a:t>
            </a:r>
          </a:p>
          <a:p>
            <a:pPr marL="1542894" lvl="3" indent="-171450">
              <a:buFont typeface="Arial" panose="020B0604020202020204" pitchFamily="34" charset="0"/>
              <a:buChar char="•"/>
            </a:pPr>
            <a:r>
              <a:rPr lang="en-US" baseline="0" dirty="0" smtClean="0"/>
              <a:t>Allow quick upload of picture and info then it does the work for you</a:t>
            </a:r>
          </a:p>
          <a:p>
            <a:pPr marL="1085746" lvl="2" indent="-171450">
              <a:buFont typeface="Arial" panose="020B0604020202020204"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15</a:t>
            </a:fld>
            <a:endParaRPr lang="en-US"/>
          </a:p>
        </p:txBody>
      </p:sp>
    </p:spTree>
    <p:extLst>
      <p:ext uri="{BB962C8B-B14F-4D97-AF65-F5344CB8AC3E}">
        <p14:creationId xmlns:p14="http://schemas.microsoft.com/office/powerpoint/2010/main" val="13872109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16</a:t>
            </a:fld>
            <a:endParaRPr lang="en-US"/>
          </a:p>
        </p:txBody>
      </p:sp>
    </p:spTree>
    <p:extLst>
      <p:ext uri="{BB962C8B-B14F-4D97-AF65-F5344CB8AC3E}">
        <p14:creationId xmlns:p14="http://schemas.microsoft.com/office/powerpoint/2010/main" val="12036392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know if you can tell but I have a lot more grey</a:t>
            </a:r>
            <a:r>
              <a:rPr lang="en-US" baseline="0" dirty="0" smtClean="0"/>
              <a:t> hairs in the second one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17</a:t>
            </a:fld>
            <a:endParaRPr lang="en-US"/>
          </a:p>
        </p:txBody>
      </p:sp>
    </p:spTree>
    <p:extLst>
      <p:ext uri="{BB962C8B-B14F-4D97-AF65-F5344CB8AC3E}">
        <p14:creationId xmlns:p14="http://schemas.microsoft.com/office/powerpoint/2010/main" val="36443327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18</a:t>
            </a:fld>
            <a:endParaRPr lang="en-US"/>
          </a:p>
        </p:txBody>
      </p:sp>
    </p:spTree>
    <p:extLst>
      <p:ext uri="{BB962C8B-B14F-4D97-AF65-F5344CB8AC3E}">
        <p14:creationId xmlns:p14="http://schemas.microsoft.com/office/powerpoint/2010/main" val="34328998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Baby Tracking</a:t>
            </a:r>
          </a:p>
          <a:p>
            <a:pPr marL="628598" lvl="1" indent="-171450">
              <a:buFont typeface="Arial" panose="020B0604020202020204" pitchFamily="34" charset="0"/>
              <a:buChar char="•"/>
            </a:pPr>
            <a:r>
              <a:rPr lang="en-US" dirty="0" smtClean="0"/>
              <a:t>When</a:t>
            </a:r>
            <a:r>
              <a:rPr lang="en-US" baseline="0" dirty="0" smtClean="0"/>
              <a:t> you first get out of the hospital you are given a sheet to monitor feeding, diapering, and sleeping, which the nurses use to monitor baby</a:t>
            </a:r>
          </a:p>
          <a:p>
            <a:pPr marL="628598" lvl="1" indent="-171450">
              <a:buFont typeface="Arial" panose="020B0604020202020204" pitchFamily="34" charset="0"/>
              <a:buChar char="•"/>
            </a:pPr>
            <a:r>
              <a:rPr lang="en-US" baseline="0" dirty="0" smtClean="0"/>
              <a:t>There are apps which help you track this </a:t>
            </a:r>
          </a:p>
          <a:p>
            <a:pPr marL="628598" lvl="1" indent="-171450">
              <a:buFont typeface="Arial" panose="020B0604020202020204" pitchFamily="34" charset="0"/>
              <a:buChar char="•"/>
            </a:pPr>
            <a:r>
              <a:rPr lang="en-US" baseline="0" dirty="0" smtClean="0"/>
              <a:t>We used </a:t>
            </a:r>
            <a:r>
              <a:rPr lang="en-US" baseline="0" dirty="0" err="1" smtClean="0"/>
              <a:t>MammaBaby</a:t>
            </a:r>
            <a:r>
              <a:rPr lang="en-US" baseline="0" dirty="0" smtClean="0"/>
              <a:t> because it had some nice feeding timers and would sync across multiple devices, so I could time or Grandma could time</a:t>
            </a:r>
          </a:p>
          <a:p>
            <a:pPr marL="171450" lvl="0" indent="-171450">
              <a:buFont typeface="Arial" panose="020B0604020202020204" pitchFamily="34" charset="0"/>
              <a:buChar char="•"/>
            </a:pPr>
            <a:r>
              <a:rPr lang="en-US" baseline="0" dirty="0" smtClean="0"/>
              <a:t>Journaling</a:t>
            </a:r>
          </a:p>
          <a:p>
            <a:pPr marL="628598" lvl="1" indent="-171450">
              <a:buFont typeface="Arial" panose="020B0604020202020204" pitchFamily="34" charset="0"/>
              <a:buChar char="•"/>
            </a:pPr>
            <a:r>
              <a:rPr lang="en-US" baseline="0" dirty="0" smtClean="0"/>
              <a:t>For the first baby we created a hard copy baby book</a:t>
            </a:r>
          </a:p>
          <a:p>
            <a:pPr marL="628598" lvl="1" indent="-171450">
              <a:buFont typeface="Arial" panose="020B0604020202020204" pitchFamily="34" charset="0"/>
              <a:buChar char="•"/>
            </a:pPr>
            <a:r>
              <a:rPr lang="en-US" baseline="0" dirty="0" smtClean="0"/>
              <a:t>For the second we used a journaling service, you put in events as they happen and you can view them online, or get  book created</a:t>
            </a:r>
          </a:p>
          <a:p>
            <a:pPr marL="628598" lvl="1" indent="-171450">
              <a:buFont typeface="Arial" panose="020B0604020202020204" pitchFamily="34" charset="0"/>
              <a:buChar char="•"/>
            </a:pPr>
            <a:r>
              <a:rPr lang="en-US" b="1" baseline="0" dirty="0" err="1" smtClean="0"/>
              <a:t>LifeCake</a:t>
            </a:r>
            <a:r>
              <a:rPr lang="en-US" baseline="0" dirty="0" smtClean="0"/>
              <a:t> and </a:t>
            </a:r>
            <a:r>
              <a:rPr lang="en-US" b="1" baseline="0" dirty="0" err="1" smtClean="0"/>
              <a:t>DayOne</a:t>
            </a:r>
            <a:r>
              <a:rPr lang="en-US" b="1" baseline="0" dirty="0" smtClean="0"/>
              <a:t> </a:t>
            </a:r>
            <a:r>
              <a:rPr lang="en-US" baseline="0" dirty="0" smtClean="0"/>
              <a:t>are two such apps</a:t>
            </a:r>
          </a:p>
          <a:p>
            <a:pPr marL="1085746" lvl="2" indent="-171450">
              <a:buFont typeface="Arial" panose="020B0604020202020204" pitchFamily="34" charset="0"/>
              <a:buChar char="•"/>
            </a:pPr>
            <a:r>
              <a:rPr lang="en-US" baseline="0" dirty="0" err="1" smtClean="0"/>
              <a:t>LifeCake</a:t>
            </a:r>
            <a:r>
              <a:rPr lang="en-US" baseline="0" dirty="0" smtClean="0"/>
              <a:t> is specific to children and </a:t>
            </a:r>
            <a:r>
              <a:rPr lang="en-US" baseline="0" dirty="0" err="1" smtClean="0"/>
              <a:t>DayOne</a:t>
            </a:r>
            <a:r>
              <a:rPr lang="en-US" baseline="0" dirty="0" smtClean="0"/>
              <a:t> is more about journaling your life</a:t>
            </a:r>
          </a:p>
          <a:p>
            <a:pPr marL="171450" lvl="0" indent="-171450">
              <a:buFont typeface="Arial" panose="020B0604020202020204" pitchFamily="34" charset="0"/>
              <a:buChar char="•"/>
            </a:pPr>
            <a:r>
              <a:rPr lang="en-US" baseline="0" dirty="0" smtClean="0"/>
              <a:t>Safety</a:t>
            </a:r>
            <a:endParaRPr lang="en-US" dirty="0" smtClean="0"/>
          </a:p>
          <a:p>
            <a:pPr marL="628598" lvl="1" indent="-171450">
              <a:buFont typeface="Arial" panose="020B0604020202020204" pitchFamily="34" charset="0"/>
              <a:buChar char="•"/>
            </a:pPr>
            <a:r>
              <a:rPr lang="en-US" dirty="0" smtClean="0"/>
              <a:t>Remember</a:t>
            </a:r>
            <a:r>
              <a:rPr lang="en-US" baseline="0" dirty="0" smtClean="0"/>
              <a:t> Nationwide's controversial super bowl commercial about the boy dyeing? </a:t>
            </a:r>
          </a:p>
          <a:p>
            <a:pPr marL="628598" lvl="1" indent="-171450">
              <a:buFont typeface="Arial" panose="020B0604020202020204" pitchFamily="34" charset="0"/>
              <a:buChar char="•"/>
            </a:pPr>
            <a:r>
              <a:rPr lang="en-US" baseline="0" dirty="0" smtClean="0"/>
              <a:t>Well at least they created an app to help make your house safer, including checklists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19</a:t>
            </a:fld>
            <a:endParaRPr lang="en-US"/>
          </a:p>
        </p:txBody>
      </p:sp>
    </p:spTree>
    <p:extLst>
      <p:ext uri="{BB962C8B-B14F-4D97-AF65-F5344CB8AC3E}">
        <p14:creationId xmlns:p14="http://schemas.microsoft.com/office/powerpoint/2010/main" val="1783235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2</a:t>
            </a:fld>
            <a:endParaRPr lang="en-US"/>
          </a:p>
        </p:txBody>
      </p:sp>
    </p:spTree>
    <p:extLst>
      <p:ext uri="{BB962C8B-B14F-4D97-AF65-F5344CB8AC3E}">
        <p14:creationId xmlns:p14="http://schemas.microsoft.com/office/powerpoint/2010/main" val="5888194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Got to have the gadgets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20</a:t>
            </a:fld>
            <a:endParaRPr lang="en-US"/>
          </a:p>
        </p:txBody>
      </p:sp>
    </p:spTree>
    <p:extLst>
      <p:ext uri="{BB962C8B-B14F-4D97-AF65-F5344CB8AC3E}">
        <p14:creationId xmlns:p14="http://schemas.microsoft.com/office/powerpoint/2010/main" val="32197715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Self closing strollers with phone charger, and wheels which generate power</a:t>
            </a:r>
          </a:p>
          <a:p>
            <a:pPr marL="628598" lvl="1" indent="-171450">
              <a:buFont typeface="Arial" panose="020B0604020202020204" pitchFamily="34" charset="0"/>
              <a:buChar char="•"/>
            </a:pPr>
            <a:r>
              <a:rPr lang="en-US" dirty="0" smtClean="0"/>
              <a:t>Origami Power-Folding</a:t>
            </a:r>
            <a:r>
              <a:rPr lang="en-US" baseline="0" dirty="0" smtClean="0"/>
              <a:t> stroller</a:t>
            </a:r>
            <a:endParaRPr lang="en-US" dirty="0" smtClean="0"/>
          </a:p>
          <a:p>
            <a:pPr marL="171450" indent="-171450">
              <a:buFont typeface="Arial" panose="020B0604020202020204" pitchFamily="34" charset="0"/>
              <a:buChar char="•"/>
            </a:pPr>
            <a:r>
              <a:rPr lang="en-US" dirty="0" smtClean="0"/>
              <a:t>Self warming bottles</a:t>
            </a:r>
          </a:p>
          <a:p>
            <a:pPr marL="628598" lvl="1" indent="-171450">
              <a:buFont typeface="Arial" panose="020B0604020202020204" pitchFamily="34" charset="0"/>
              <a:buChar char="•"/>
            </a:pPr>
            <a:r>
              <a:rPr lang="en-US" dirty="0" err="1" smtClean="0"/>
              <a:t>iiamo</a:t>
            </a:r>
            <a:r>
              <a:rPr lang="en-US" dirty="0" smtClean="0"/>
              <a:t> Go</a:t>
            </a:r>
          </a:p>
          <a:p>
            <a:pPr marL="628598" lvl="1" indent="-171450">
              <a:buFont typeface="Arial" panose="020B0604020202020204" pitchFamily="34" charset="0"/>
              <a:buChar char="•"/>
            </a:pPr>
            <a:r>
              <a:rPr lang="en-US" dirty="0" smtClean="0"/>
              <a:t>Salt and water –</a:t>
            </a:r>
            <a:r>
              <a:rPr lang="en-US" baseline="0" dirty="0" smtClean="0"/>
              <a:t> heating cartridge</a:t>
            </a:r>
            <a:endParaRPr lang="en-US" dirty="0" smtClean="0"/>
          </a:p>
          <a:p>
            <a:pPr marL="171450" indent="-171450">
              <a:buFont typeface="Arial" panose="020B0604020202020204" pitchFamily="34" charset="0"/>
              <a:buChar char="•"/>
            </a:pPr>
            <a:r>
              <a:rPr lang="en-US" dirty="0" smtClean="0"/>
              <a:t>Your own ultrasound, works with smart phone</a:t>
            </a:r>
          </a:p>
          <a:p>
            <a:pPr marL="628598" lvl="1" indent="-171450">
              <a:buFont typeface="Arial" panose="020B0604020202020204" pitchFamily="34" charset="0"/>
              <a:buChar char="•"/>
            </a:pPr>
            <a:r>
              <a:rPr lang="en-US" dirty="0" smtClean="0"/>
              <a:t>The </a:t>
            </a:r>
            <a:r>
              <a:rPr lang="en-US" dirty="0" err="1" smtClean="0"/>
              <a:t>MobiUS</a:t>
            </a:r>
            <a:r>
              <a:rPr lang="en-US" dirty="0" smtClean="0"/>
              <a:t> SP1 System</a:t>
            </a:r>
          </a:p>
          <a:p>
            <a:pPr marL="171450" lvl="0" indent="-171450">
              <a:buFont typeface="Arial" panose="020B0604020202020204" pitchFamily="34" charset="0"/>
              <a:buChar char="•"/>
            </a:pPr>
            <a:r>
              <a:rPr lang="en-US" dirty="0" smtClean="0"/>
              <a:t>Baby monitor with pulse oximetry boot, get heart rate and oxygen content of baby</a:t>
            </a:r>
          </a:p>
          <a:p>
            <a:pPr marL="628598" lvl="1" indent="-171450">
              <a:buFont typeface="Arial" panose="020B0604020202020204" pitchFamily="34" charset="0"/>
              <a:buChar char="•"/>
            </a:pPr>
            <a:r>
              <a:rPr lang="en-US" dirty="0" smtClean="0"/>
              <a:t>Owlet care</a:t>
            </a:r>
          </a:p>
          <a:p>
            <a:pPr marL="171450" indent="-171450">
              <a:buFont typeface="Arial" panose="020B0604020202020204" pitchFamily="34" charset="0"/>
              <a:buChar char="•"/>
            </a:pPr>
            <a:r>
              <a:rPr lang="en-US" dirty="0" smtClean="0"/>
              <a:t>Baby bouncer that moves like a human</a:t>
            </a:r>
          </a:p>
          <a:p>
            <a:pPr marL="628598" lvl="1" indent="-171450">
              <a:buFont typeface="Arial" panose="020B0604020202020204" pitchFamily="34" charset="0"/>
              <a:buChar char="•"/>
            </a:pPr>
            <a:r>
              <a:rPr lang="en-US" dirty="0" err="1" smtClean="0"/>
              <a:t>Rackaroo</a:t>
            </a:r>
            <a:endParaRPr lang="en-US" dirty="0" smtClean="0"/>
          </a:p>
          <a:p>
            <a:pPr marL="171450" indent="-171450">
              <a:buFont typeface="Arial" panose="020B0604020202020204" pitchFamily="34" charset="0"/>
              <a:buChar char="•"/>
            </a:pPr>
            <a:r>
              <a:rPr lang="en-US" dirty="0" smtClean="0"/>
              <a:t>Baby band which senses when baby kicks in belly and tweets it out</a:t>
            </a:r>
          </a:p>
          <a:p>
            <a:pPr marL="628598" lvl="1" indent="-171450">
              <a:buFont typeface="Arial" panose="020B0604020202020204" pitchFamily="34" charset="0"/>
              <a:buChar char="•"/>
            </a:pPr>
            <a:r>
              <a:rPr lang="en-US" dirty="0" err="1" smtClean="0"/>
              <a:t>Kickbee</a:t>
            </a:r>
            <a:endParaRPr lang="en-US" dirty="0" smtClean="0"/>
          </a:p>
          <a:p>
            <a:pPr marL="171450" indent="-171450">
              <a:buFont typeface="Arial" panose="020B0604020202020204" pitchFamily="34" charset="0"/>
              <a:buChar char="•"/>
            </a:pPr>
            <a:r>
              <a:rPr lang="en-US" dirty="0" smtClean="0"/>
              <a:t>Bluetooth onesie tells you movement of baby and heart rate</a:t>
            </a:r>
          </a:p>
          <a:p>
            <a:pPr marL="628598" lvl="1" indent="-171450">
              <a:buFont typeface="Arial" panose="020B0604020202020204" pitchFamily="34" charset="0"/>
              <a:buChar char="•"/>
            </a:pPr>
            <a:r>
              <a:rPr lang="en-US" dirty="0" err="1" smtClean="0"/>
              <a:t>Mimo</a:t>
            </a:r>
            <a:endParaRPr lang="en-US" dirty="0" smtClean="0"/>
          </a:p>
          <a:p>
            <a:pPr marL="171450" marR="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Hang your baby up like a coat while using the restroom</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The</a:t>
            </a:r>
            <a:r>
              <a:rPr lang="en-US" baseline="0" dirty="0" smtClean="0"/>
              <a:t> </a:t>
            </a:r>
            <a:r>
              <a:rPr lang="en-US" baseline="0" dirty="0" err="1" smtClean="0"/>
              <a:t>Babykeeper</a:t>
            </a:r>
            <a:r>
              <a:rPr lang="en-US" baseline="0" dirty="0" smtClean="0"/>
              <a:t> Basic</a:t>
            </a:r>
            <a:endParaRPr lang="en-US" dirty="0" smtClean="0"/>
          </a:p>
          <a:p>
            <a:pPr marL="171450" marR="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Extra</a:t>
            </a:r>
            <a:r>
              <a:rPr lang="en-US" baseline="0" dirty="0" smtClean="0"/>
              <a:t> – Not Pictured</a:t>
            </a:r>
            <a:endParaRPr lang="en-US" dirty="0" smtClean="0"/>
          </a:p>
          <a:p>
            <a:pPr marL="628598" lvl="1" indent="-171450">
              <a:buFont typeface="Arial" panose="020B0604020202020204" pitchFamily="34" charset="0"/>
              <a:buChar char="•"/>
            </a:pPr>
            <a:r>
              <a:rPr lang="en-US" dirty="0" smtClean="0"/>
              <a:t>Bluetooth pacifier, get babies temperature and usage</a:t>
            </a:r>
          </a:p>
          <a:p>
            <a:pPr marL="628598" lvl="1" indent="-171450">
              <a:buFont typeface="Arial" panose="020B0604020202020204" pitchFamily="34" charset="0"/>
              <a:buChar char="•"/>
            </a:pPr>
            <a:r>
              <a:rPr lang="en-US" dirty="0" smtClean="0"/>
              <a:t>Make a Raspberry Pi audio or video monitor</a:t>
            </a:r>
          </a:p>
          <a:p>
            <a:pPr marL="628598" lvl="1" indent="-171450">
              <a:buFont typeface="Arial" panose="020B0604020202020204" pitchFamily="34" charset="0"/>
              <a:buChar char="•"/>
            </a:pPr>
            <a:r>
              <a:rPr lang="en-US" dirty="0" smtClean="0"/>
              <a:t>Arduino interactive child’s mobile</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21</a:t>
            </a:fld>
            <a:endParaRPr lang="en-US"/>
          </a:p>
        </p:txBody>
      </p:sp>
    </p:spTree>
    <p:extLst>
      <p:ext uri="{BB962C8B-B14F-4D97-AF65-F5344CB8AC3E}">
        <p14:creationId xmlns:p14="http://schemas.microsoft.com/office/powerpoint/2010/main" val="22829041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148" rtl="0" eaLnBrk="1" fontAlgn="auto" latinLnBrk="0" hangingPunct="1">
              <a:lnSpc>
                <a:spcPct val="100000"/>
              </a:lnSpc>
              <a:spcBef>
                <a:spcPts val="0"/>
              </a:spcBef>
              <a:spcAft>
                <a:spcPts val="0"/>
              </a:spcAft>
              <a:buClrTx/>
              <a:buSzTx/>
              <a:buFontTx/>
              <a:buNone/>
              <a:tabLst/>
              <a:defRPr/>
            </a:pPr>
            <a:r>
              <a:rPr lang="en-US" sz="1200" dirty="0" smtClean="0">
                <a:solidFill>
                  <a:schemeClr val="bg1"/>
                </a:solidFill>
                <a:latin typeface="Roboto Light" panose="02000000000000000000" pitchFamily="2" charset="0"/>
                <a:ea typeface="Roboto Light" panose="02000000000000000000" pitchFamily="2" charset="0"/>
              </a:rPr>
              <a:t>With your new time constraints how can you stay up to date with new technologies.</a:t>
            </a:r>
          </a:p>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22</a:t>
            </a:fld>
            <a:endParaRPr lang="en-US"/>
          </a:p>
        </p:txBody>
      </p:sp>
    </p:spTree>
    <p:extLst>
      <p:ext uri="{BB962C8B-B14F-4D97-AF65-F5344CB8AC3E}">
        <p14:creationId xmlns:p14="http://schemas.microsoft.com/office/powerpoint/2010/main" val="23680632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Planning for your extended time off</a:t>
            </a:r>
          </a:p>
          <a:p>
            <a:pPr marL="171450" indent="-171450">
              <a:buFont typeface="Arial" panose="020B0604020202020204" pitchFamily="34" charset="0"/>
              <a:buChar char="•"/>
            </a:pPr>
            <a:r>
              <a:rPr lang="en-US" dirty="0" smtClean="0"/>
              <a:t>Goal is to reduce impact on your team</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23</a:t>
            </a:fld>
            <a:endParaRPr lang="en-US"/>
          </a:p>
        </p:txBody>
      </p:sp>
    </p:spTree>
    <p:extLst>
      <p:ext uri="{BB962C8B-B14F-4D97-AF65-F5344CB8AC3E}">
        <p14:creationId xmlns:p14="http://schemas.microsoft.com/office/powerpoint/2010/main" val="395844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399"/>
            <a:ext cx="5486400" cy="4341813"/>
          </a:xfrm>
        </p:spPr>
        <p:txBody>
          <a:bodyPr/>
          <a:lstStyle/>
          <a:p>
            <a:r>
              <a:rPr lang="en-US" dirty="0" smtClean="0"/>
              <a:t>You</a:t>
            </a:r>
            <a:r>
              <a:rPr lang="en-US" baseline="0" dirty="0" smtClean="0"/>
              <a:t> will be less productive in the early days of your new child, take the opportunity before the baby is born to create some good will on your team.</a:t>
            </a:r>
          </a:p>
          <a:p>
            <a:pPr marL="171450" indent="-171450">
              <a:buFont typeface="Arial" panose="020B0604020202020204" pitchFamily="34" charset="0"/>
              <a:buChar char="•"/>
            </a:pPr>
            <a:r>
              <a:rPr lang="en-US" dirty="0" smtClean="0"/>
              <a:t>Take</a:t>
            </a:r>
            <a:r>
              <a:rPr lang="en-US" baseline="0" dirty="0" smtClean="0"/>
              <a:t> an undesirable assignment</a:t>
            </a:r>
          </a:p>
          <a:p>
            <a:pPr marL="171450" indent="-171450">
              <a:buFont typeface="Arial" panose="020B0604020202020204" pitchFamily="34" charset="0"/>
              <a:buChar char="•"/>
            </a:pPr>
            <a:r>
              <a:rPr lang="en-US" baseline="0" dirty="0" smtClean="0"/>
              <a:t>Work on your relationships with co-workers</a:t>
            </a:r>
          </a:p>
          <a:p>
            <a:pPr marL="171450" indent="-171450">
              <a:buFont typeface="Arial" panose="020B0604020202020204" pitchFamily="34" charset="0"/>
              <a:buChar char="•"/>
            </a:pPr>
            <a:r>
              <a:rPr lang="en-US" baseline="0" dirty="0" smtClean="0"/>
              <a:t>Bring in bagels</a:t>
            </a:r>
          </a:p>
          <a:p>
            <a:pPr marL="171450" indent="-171450">
              <a:buFont typeface="Arial" panose="020B0604020202020204" pitchFamily="34" charset="0"/>
              <a:buChar char="•"/>
            </a:pPr>
            <a:r>
              <a:rPr lang="en-US" baseline="0" dirty="0" smtClean="0"/>
              <a:t>Get a baby pool started</a:t>
            </a:r>
          </a:p>
          <a:p>
            <a:pPr marL="628598" lvl="1" indent="-171450">
              <a:buFont typeface="Arial" panose="020B0604020202020204" pitchFamily="34" charset="0"/>
              <a:buChar char="•"/>
            </a:pPr>
            <a:r>
              <a:rPr lang="en-US" baseline="0" dirty="0" smtClean="0"/>
              <a:t>Create some buzz around the arrival of your new little one</a:t>
            </a:r>
            <a:endParaRPr lang="en-US" dirty="0" smtClean="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smtClean="0"/>
              <a:t>In </a:t>
            </a:r>
            <a:r>
              <a:rPr lang="en-US" dirty="0"/>
              <a:t>my experience if you give people enough warning of the changes that will occur they are very supportive and excited for </a:t>
            </a:r>
            <a:r>
              <a:rPr lang="en-US" dirty="0" smtClean="0"/>
              <a:t>you</a:t>
            </a:r>
          </a:p>
          <a:p>
            <a:pPr marL="171450" indent="-171450">
              <a:buFont typeface="Arial" panose="020B0604020202020204" pitchFamily="34" charset="0"/>
              <a:buChar char="•"/>
            </a:pPr>
            <a:r>
              <a:rPr lang="en-US" dirty="0" smtClean="0"/>
              <a:t>Remove </a:t>
            </a:r>
            <a:r>
              <a:rPr lang="en-US" dirty="0"/>
              <a:t>yourself as primary on anything</a:t>
            </a:r>
          </a:p>
          <a:p>
            <a:pPr marL="628598" lvl="1" indent="-171450">
              <a:buFont typeface="Arial" panose="020B0604020202020204" pitchFamily="34" charset="0"/>
              <a:buChar char="•"/>
            </a:pPr>
            <a:r>
              <a:rPr lang="en-US" dirty="0" smtClean="0"/>
              <a:t>Help </a:t>
            </a:r>
            <a:r>
              <a:rPr lang="en-US" dirty="0"/>
              <a:t>others prepare to take on your </a:t>
            </a:r>
            <a:r>
              <a:rPr lang="en-US" dirty="0" smtClean="0"/>
              <a:t>responsibilities</a:t>
            </a:r>
          </a:p>
          <a:p>
            <a:pPr marL="628598" lvl="1" indent="-171450">
              <a:buFont typeface="Arial" panose="020B0604020202020204" pitchFamily="34" charset="0"/>
              <a:buChar char="•"/>
            </a:pPr>
            <a:r>
              <a:rPr lang="en-US" dirty="0" smtClean="0"/>
              <a:t>Documentation of roles</a:t>
            </a:r>
          </a:p>
          <a:p>
            <a:pPr marL="171450" indent="-171450">
              <a:buFont typeface="Arial" panose="020B0604020202020204" pitchFamily="34" charset="0"/>
              <a:buChar char="•"/>
            </a:pPr>
            <a:r>
              <a:rPr lang="en-US" dirty="0" smtClean="0"/>
              <a:t>as </a:t>
            </a:r>
            <a:r>
              <a:rPr lang="en-US" dirty="0"/>
              <a:t>you get closer to the delivery date, begin taking on non-critical tasks</a:t>
            </a:r>
          </a:p>
          <a:p>
            <a:pPr marL="628598" lvl="1" indent="-171450">
              <a:buFont typeface="Arial" panose="020B0604020202020204" pitchFamily="34" charset="0"/>
              <a:buChar char="•"/>
            </a:pPr>
            <a:r>
              <a:rPr lang="en-US" dirty="0" smtClean="0"/>
              <a:t>At </a:t>
            </a:r>
            <a:r>
              <a:rPr lang="en-US" dirty="0"/>
              <a:t>the end of the day ensure someone knows where you are on </a:t>
            </a:r>
            <a:r>
              <a:rPr lang="en-US" dirty="0" smtClean="0"/>
              <a:t>tasks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24</a:t>
            </a:fld>
            <a:endParaRPr lang="en-US"/>
          </a:p>
        </p:txBody>
      </p:sp>
    </p:spTree>
    <p:extLst>
      <p:ext uri="{BB962C8B-B14F-4D97-AF65-F5344CB8AC3E}">
        <p14:creationId xmlns:p14="http://schemas.microsoft.com/office/powerpoint/2010/main" val="4175164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The new reality…</a:t>
            </a:r>
            <a:r>
              <a:rPr lang="en-US" baseline="0" dirty="0" smtClean="0"/>
              <a:t>you have less time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25</a:t>
            </a:fld>
            <a:endParaRPr lang="en-US"/>
          </a:p>
        </p:txBody>
      </p:sp>
    </p:spTree>
    <p:extLst>
      <p:ext uri="{BB962C8B-B14F-4D97-AF65-F5344CB8AC3E}">
        <p14:creationId xmlns:p14="http://schemas.microsoft.com/office/powerpoint/2010/main" val="1751820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My</a:t>
            </a:r>
            <a:r>
              <a:rPr lang="en-US" baseline="0" dirty="0" smtClean="0"/>
              <a:t> brain is toast…on 4-6 hours of interrupted sleep </a:t>
            </a:r>
          </a:p>
          <a:p>
            <a:pPr marL="171450" lvl="0" indent="-171450">
              <a:buFont typeface="Arial" panose="020B0604020202020204" pitchFamily="34" charset="0"/>
              <a:buChar char="•"/>
            </a:pPr>
            <a:r>
              <a:rPr lang="en-US" baseline="0" dirty="0" smtClean="0"/>
              <a:t>Password Manager – I can barely remember my home address</a:t>
            </a:r>
          </a:p>
          <a:p>
            <a:pPr marL="628598" lvl="1" indent="-171450">
              <a:buFont typeface="Arial" panose="020B0604020202020204" pitchFamily="34" charset="0"/>
              <a:buChar char="•"/>
            </a:pPr>
            <a:r>
              <a:rPr lang="en-US" baseline="0" dirty="0" smtClean="0"/>
              <a:t>I like </a:t>
            </a:r>
            <a:r>
              <a:rPr lang="en-US" baseline="0" dirty="0" err="1" smtClean="0"/>
              <a:t>LastPass</a:t>
            </a:r>
            <a:r>
              <a:rPr lang="en-US" baseline="0" dirty="0" smtClean="0"/>
              <a:t> and </a:t>
            </a:r>
            <a:r>
              <a:rPr lang="en-US" b="1" baseline="0" dirty="0" smtClean="0"/>
              <a:t>1Password</a:t>
            </a:r>
            <a:r>
              <a:rPr lang="en-US" baseline="0" dirty="0" smtClean="0"/>
              <a:t>, but use </a:t>
            </a:r>
            <a:r>
              <a:rPr lang="en-US" b="1" baseline="0" dirty="0" err="1" smtClean="0"/>
              <a:t>LastPass</a:t>
            </a:r>
            <a:endParaRPr lang="en-US" b="1" baseline="0" dirty="0" smtClean="0"/>
          </a:p>
          <a:p>
            <a:pPr marL="628598" lvl="1" indent="-171450">
              <a:buFont typeface="Arial" panose="020B0604020202020204" pitchFamily="34" charset="0"/>
              <a:buChar char="•"/>
            </a:pPr>
            <a:r>
              <a:rPr lang="en-US" baseline="0" dirty="0" smtClean="0"/>
              <a:t>All platforms…easy to use </a:t>
            </a:r>
          </a:p>
          <a:p>
            <a:pPr marL="171450" lvl="0" indent="-171450">
              <a:buFont typeface="Arial" panose="020B0604020202020204" pitchFamily="34" charset="0"/>
              <a:buChar char="•"/>
            </a:pPr>
            <a:r>
              <a:rPr lang="en-US" dirty="0" err="1" smtClean="0"/>
              <a:t>Pomodoro</a:t>
            </a:r>
            <a:r>
              <a:rPr lang="en-US" dirty="0" smtClean="0"/>
              <a:t> Techniques</a:t>
            </a:r>
          </a:p>
          <a:p>
            <a:pPr marL="628598" lvl="1" indent="-171450">
              <a:buFont typeface="Arial" panose="020B0604020202020204" pitchFamily="34" charset="0"/>
              <a:buChar char="•"/>
            </a:pPr>
            <a:r>
              <a:rPr lang="en-US" dirty="0" smtClean="0"/>
              <a:t>This fits</a:t>
            </a:r>
            <a:r>
              <a:rPr lang="en-US" baseline="0" dirty="0" smtClean="0"/>
              <a:t> well for my attention span 25 minutes of work with a short 5 min break in between</a:t>
            </a:r>
          </a:p>
          <a:p>
            <a:pPr marL="1085746" lvl="2" indent="-171450">
              <a:buFont typeface="Arial" panose="020B0604020202020204" pitchFamily="34" charset="0"/>
              <a:buChar char="•"/>
            </a:pPr>
            <a:r>
              <a:rPr lang="en-US" baseline="0" dirty="0" smtClean="0"/>
              <a:t>After 4 cycles take a longer break.</a:t>
            </a:r>
          </a:p>
          <a:p>
            <a:pPr marL="171450" lvl="0" indent="-171450">
              <a:buFont typeface="Arial" panose="020B0604020202020204" pitchFamily="34" charset="0"/>
              <a:buChar char="•"/>
            </a:pPr>
            <a:r>
              <a:rPr lang="en-US" baseline="0" dirty="0" smtClean="0"/>
              <a:t>To Get into the Flow</a:t>
            </a:r>
          </a:p>
          <a:p>
            <a:pPr marL="628598" lvl="1" indent="-171450">
              <a:buFont typeface="Arial" panose="020B0604020202020204" pitchFamily="34" charset="0"/>
              <a:buChar char="•"/>
            </a:pPr>
            <a:r>
              <a:rPr lang="en-US" baseline="0" dirty="0" smtClean="0"/>
              <a:t>“Music to Code By” – Carl Franklin</a:t>
            </a:r>
          </a:p>
          <a:p>
            <a:pPr marL="628598" lvl="1" indent="-171450">
              <a:buFont typeface="Arial" panose="020B0604020202020204" pitchFamily="34" charset="0"/>
              <a:buChar char="•"/>
            </a:pPr>
            <a:r>
              <a:rPr lang="en-US" baseline="0" dirty="0" smtClean="0"/>
              <a:t>Like it b/c each segment is </a:t>
            </a:r>
            <a:r>
              <a:rPr lang="en-US" baseline="0" dirty="0" err="1" smtClean="0"/>
              <a:t>pomodoro</a:t>
            </a:r>
            <a:r>
              <a:rPr lang="en-US" baseline="0" dirty="0" smtClean="0"/>
              <a:t> length </a:t>
            </a:r>
          </a:p>
          <a:p>
            <a:pPr marL="628598" lvl="1" indent="-171450">
              <a:buFont typeface="Arial" panose="020B0604020202020204" pitchFamily="34" charset="0"/>
              <a:buChar char="•"/>
            </a:pPr>
            <a:r>
              <a:rPr lang="en-US" baseline="0" dirty="0" smtClean="0"/>
              <a:t>60 – 80 beats per minute instrumental only</a:t>
            </a:r>
          </a:p>
          <a:p>
            <a:pPr marL="171450" indent="-171450">
              <a:buFont typeface="Arial" panose="020B0604020202020204" pitchFamily="34" charset="0"/>
              <a:buChar char="•"/>
            </a:pPr>
            <a:r>
              <a:rPr lang="en-US" dirty="0" smtClean="0"/>
              <a:t>Now we have ways to capture what we need to do and do it, how can we stay current on technology</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26</a:t>
            </a:fld>
            <a:endParaRPr lang="en-US"/>
          </a:p>
        </p:txBody>
      </p:sp>
    </p:spTree>
    <p:extLst>
      <p:ext uri="{BB962C8B-B14F-4D97-AF65-F5344CB8AC3E}">
        <p14:creationId xmlns:p14="http://schemas.microsoft.com/office/powerpoint/2010/main" val="15463278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27</a:t>
            </a:fld>
            <a:endParaRPr lang="en-US"/>
          </a:p>
        </p:txBody>
      </p:sp>
    </p:spTree>
    <p:extLst>
      <p:ext uri="{BB962C8B-B14F-4D97-AF65-F5344CB8AC3E}">
        <p14:creationId xmlns:p14="http://schemas.microsoft.com/office/powerpoint/2010/main" val="26244638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dirty="0" smtClean="0">
                <a:solidFill>
                  <a:schemeClr val="tx1"/>
                </a:solidFill>
              </a:rPr>
              <a:t>A Three Pronged</a:t>
            </a:r>
            <a:r>
              <a:rPr lang="en-US" sz="1200" baseline="0" dirty="0" smtClean="0">
                <a:solidFill>
                  <a:schemeClr val="tx1"/>
                </a:solidFill>
              </a:rPr>
              <a:t> Approach to staying current</a:t>
            </a:r>
            <a:endParaRPr lang="en-US" sz="1200" dirty="0" smtClean="0">
              <a:solidFill>
                <a:schemeClr val="tx1"/>
              </a:solidFill>
            </a:endParaRPr>
          </a:p>
          <a:p>
            <a:pPr marL="0" indent="0">
              <a:buFont typeface="Arial" panose="020B0604020202020204" pitchFamily="34" charset="0"/>
              <a:buNone/>
            </a:pPr>
            <a:r>
              <a:rPr lang="en-US" sz="1200" dirty="0" smtClean="0">
                <a:solidFill>
                  <a:schemeClr val="tx1"/>
                </a:solidFill>
              </a:rPr>
              <a:t>Aggregators</a:t>
            </a:r>
          </a:p>
          <a:p>
            <a:pPr marL="171450" lvl="0" indent="-171450">
              <a:buFont typeface="Arial" panose="020B0604020202020204" pitchFamily="34" charset="0"/>
              <a:buChar char="•"/>
            </a:pPr>
            <a:r>
              <a:rPr lang="en-US" sz="1200" dirty="0" smtClean="0">
                <a:solidFill>
                  <a:schemeClr val="tx1"/>
                </a:solidFill>
              </a:rPr>
              <a:t>Bring in diverse topics</a:t>
            </a:r>
          </a:p>
          <a:p>
            <a:pPr marL="171450" lvl="0" indent="-171450">
              <a:buFont typeface="Arial" panose="020B0604020202020204" pitchFamily="34" charset="0"/>
              <a:buChar char="•"/>
            </a:pPr>
            <a:r>
              <a:rPr lang="en-US" sz="1200" dirty="0" smtClean="0">
                <a:solidFill>
                  <a:schemeClr val="tx1"/>
                </a:solidFill>
              </a:rPr>
              <a:t>General technology podcasts (</a:t>
            </a:r>
            <a:r>
              <a:rPr lang="en-US" sz="1200" dirty="0" err="1" smtClean="0">
                <a:solidFill>
                  <a:schemeClr val="tx1"/>
                </a:solidFill>
              </a:rPr>
              <a:t>.net</a:t>
            </a:r>
            <a:r>
              <a:rPr lang="en-US" sz="1200" dirty="0" smtClean="0">
                <a:solidFill>
                  <a:schemeClr val="tx1"/>
                </a:solidFill>
              </a:rPr>
              <a:t> rocks, Distributed</a:t>
            </a:r>
            <a:r>
              <a:rPr lang="en-US" sz="1200" baseline="0" dirty="0" smtClean="0">
                <a:solidFill>
                  <a:schemeClr val="tx1"/>
                </a:solidFill>
              </a:rPr>
              <a:t> Computing)</a:t>
            </a:r>
          </a:p>
          <a:p>
            <a:pPr marL="171450" lvl="0" indent="-171450">
              <a:buFont typeface="Arial" panose="020B0604020202020204" pitchFamily="34" charset="0"/>
              <a:buChar char="•"/>
            </a:pPr>
            <a:r>
              <a:rPr lang="en-US" sz="1200" dirty="0" smtClean="0">
                <a:solidFill>
                  <a:schemeClr val="tx1"/>
                </a:solidFill>
              </a:rPr>
              <a:t>Conferences (Stir</a:t>
            </a:r>
            <a:r>
              <a:rPr lang="en-US" sz="1200" baseline="0" dirty="0" smtClean="0">
                <a:solidFill>
                  <a:schemeClr val="tx1"/>
                </a:solidFill>
              </a:rPr>
              <a:t> Trek, Code Mash)</a:t>
            </a:r>
            <a:endParaRPr lang="en-US" sz="1200" dirty="0" smtClean="0">
              <a:solidFill>
                <a:schemeClr val="tx1"/>
              </a:solidFill>
            </a:endParaRPr>
          </a:p>
          <a:p>
            <a:pPr marL="171450" lvl="0" indent="-171450">
              <a:buFont typeface="Arial" panose="020B0604020202020204" pitchFamily="34" charset="0"/>
              <a:buChar char="•"/>
            </a:pPr>
            <a:r>
              <a:rPr lang="en-US" sz="1200" dirty="0" smtClean="0">
                <a:solidFill>
                  <a:schemeClr val="tx1"/>
                </a:solidFill>
              </a:rPr>
              <a:t>User Groups (</a:t>
            </a:r>
            <a:r>
              <a:rPr lang="en-US" sz="1200" dirty="0" err="1" smtClean="0">
                <a:solidFill>
                  <a:schemeClr val="tx1"/>
                </a:solidFill>
              </a:rPr>
              <a:t>.Net</a:t>
            </a:r>
            <a:r>
              <a:rPr lang="en-US" sz="1200" dirty="0" smtClean="0">
                <a:solidFill>
                  <a:schemeClr val="tx1"/>
                </a:solidFill>
              </a:rPr>
              <a:t>,</a:t>
            </a:r>
            <a:r>
              <a:rPr lang="en-US" sz="1200" baseline="0" dirty="0" smtClean="0">
                <a:solidFill>
                  <a:schemeClr val="tx1"/>
                </a:solidFill>
              </a:rPr>
              <a:t> Java, Scala, </a:t>
            </a:r>
            <a:r>
              <a:rPr lang="en-US" sz="1200" baseline="0" dirty="0" err="1" smtClean="0">
                <a:solidFill>
                  <a:schemeClr val="tx1"/>
                </a:solidFill>
              </a:rPr>
              <a:t>Javascript</a:t>
            </a:r>
            <a:r>
              <a:rPr lang="en-US" sz="1200" baseline="0" dirty="0" smtClean="0">
                <a:solidFill>
                  <a:schemeClr val="tx1"/>
                </a:solidFill>
              </a:rPr>
              <a:t>)</a:t>
            </a:r>
          </a:p>
          <a:p>
            <a:pPr marL="171450" lvl="0" indent="-171450">
              <a:buFont typeface="Arial" panose="020B0604020202020204" pitchFamily="34" charset="0"/>
              <a:buChar char="•"/>
            </a:pPr>
            <a:r>
              <a:rPr lang="en-US" sz="1200" dirty="0" smtClean="0">
                <a:solidFill>
                  <a:schemeClr val="tx1"/>
                </a:solidFill>
              </a:rPr>
              <a:t>General Blogs (Coding Horror,</a:t>
            </a:r>
            <a:r>
              <a:rPr lang="en-US" sz="1200" baseline="0" dirty="0" smtClean="0">
                <a:solidFill>
                  <a:schemeClr val="tx1"/>
                </a:solidFill>
              </a:rPr>
              <a:t> </a:t>
            </a:r>
            <a:r>
              <a:rPr lang="en-US" sz="1200" baseline="0" dirty="0" err="1" smtClean="0">
                <a:solidFill>
                  <a:schemeClr val="tx1"/>
                </a:solidFill>
              </a:rPr>
              <a:t>LosTechies</a:t>
            </a:r>
            <a:r>
              <a:rPr lang="en-US" sz="1200" baseline="0" dirty="0" smtClean="0">
                <a:solidFill>
                  <a:schemeClr val="tx1"/>
                </a:solidFill>
              </a:rPr>
              <a:t>)</a:t>
            </a:r>
          </a:p>
          <a:p>
            <a:pPr marL="0" lvl="0" indent="0">
              <a:buFont typeface="Arial" panose="020B0604020202020204" pitchFamily="34" charset="0"/>
              <a:buNone/>
            </a:pPr>
            <a:endParaRPr lang="en-US" sz="1200" baseline="0" dirty="0" smtClean="0">
              <a:solidFill>
                <a:schemeClr val="tx1"/>
              </a:solidFill>
            </a:endParaRPr>
          </a:p>
          <a:p>
            <a:pPr marL="0" lvl="0" indent="0">
              <a:buFont typeface="Arial" panose="020B0604020202020204" pitchFamily="34" charset="0"/>
              <a:buNone/>
            </a:pPr>
            <a:r>
              <a:rPr lang="en-US" sz="1200" baseline="0" dirty="0" smtClean="0">
                <a:solidFill>
                  <a:schemeClr val="tx1"/>
                </a:solidFill>
              </a:rPr>
              <a:t>Experts</a:t>
            </a:r>
          </a:p>
          <a:p>
            <a:pPr marL="171450" lvl="0" indent="-171450">
              <a:buFont typeface="Arial" panose="020B0604020202020204" pitchFamily="34" charset="0"/>
              <a:buChar char="•"/>
            </a:pPr>
            <a:r>
              <a:rPr lang="en-US" sz="1200" baseline="0" dirty="0" smtClean="0">
                <a:solidFill>
                  <a:schemeClr val="tx1"/>
                </a:solidFill>
              </a:rPr>
              <a:t>Know the topic inside and out</a:t>
            </a:r>
          </a:p>
          <a:p>
            <a:pPr marL="171450" lvl="0" indent="-171450">
              <a:buFont typeface="Arial" panose="020B0604020202020204" pitchFamily="34" charset="0"/>
              <a:buChar char="•"/>
            </a:pPr>
            <a:r>
              <a:rPr lang="en-US" sz="1200" baseline="0" dirty="0" smtClean="0">
                <a:solidFill>
                  <a:schemeClr val="tx1"/>
                </a:solidFill>
              </a:rPr>
              <a:t>People (Udi </a:t>
            </a:r>
            <a:r>
              <a:rPr lang="en-US" sz="1200" baseline="0" dirty="0" err="1" smtClean="0">
                <a:solidFill>
                  <a:schemeClr val="tx1"/>
                </a:solidFill>
              </a:rPr>
              <a:t>Dahan</a:t>
            </a:r>
            <a:r>
              <a:rPr lang="en-US" sz="1200" baseline="0" dirty="0" smtClean="0">
                <a:solidFill>
                  <a:schemeClr val="tx1"/>
                </a:solidFill>
              </a:rPr>
              <a:t>, Greg Young, Eric Evans, </a:t>
            </a:r>
            <a:r>
              <a:rPr lang="en-US" sz="1200" baseline="0" dirty="0" err="1" smtClean="0">
                <a:solidFill>
                  <a:schemeClr val="tx1"/>
                </a:solidFill>
              </a:rPr>
              <a:t>Alistar</a:t>
            </a:r>
            <a:r>
              <a:rPr lang="en-US" sz="1200" baseline="0" dirty="0" smtClean="0">
                <a:solidFill>
                  <a:schemeClr val="tx1"/>
                </a:solidFill>
              </a:rPr>
              <a:t> Cockburn, Robert Martin)</a:t>
            </a:r>
          </a:p>
          <a:p>
            <a:pPr marL="171450" lvl="0" indent="-171450">
              <a:buFont typeface="Arial" panose="020B0604020202020204" pitchFamily="34" charset="0"/>
              <a:buChar char="•"/>
            </a:pPr>
            <a:r>
              <a:rPr lang="en-US" sz="1200" baseline="0" dirty="0" smtClean="0">
                <a:solidFill>
                  <a:schemeClr val="tx1"/>
                </a:solidFill>
              </a:rPr>
              <a:t>Books (DDD, Effective Java, Perl, Elixir)</a:t>
            </a:r>
          </a:p>
          <a:p>
            <a:pPr marL="171450" lvl="0" indent="-171450">
              <a:buFont typeface="Arial" panose="020B0604020202020204" pitchFamily="34" charset="0"/>
              <a:buChar char="•"/>
            </a:pPr>
            <a:r>
              <a:rPr lang="en-US" sz="1200" baseline="0" dirty="0" smtClean="0">
                <a:solidFill>
                  <a:schemeClr val="tx1"/>
                </a:solidFill>
              </a:rPr>
              <a:t>Blog Series</a:t>
            </a:r>
          </a:p>
          <a:p>
            <a:pPr marL="0" lvl="0" indent="0">
              <a:buFont typeface="Arial" panose="020B0604020202020204" pitchFamily="34" charset="0"/>
              <a:buNone/>
            </a:pPr>
            <a:endParaRPr lang="en-US" sz="1200" baseline="0" dirty="0" smtClean="0">
              <a:solidFill>
                <a:schemeClr val="tx1"/>
              </a:solidFill>
            </a:endParaRPr>
          </a:p>
          <a:p>
            <a:pPr marL="0" lvl="0" indent="0">
              <a:buFont typeface="Arial" panose="020B0604020202020204" pitchFamily="34" charset="0"/>
              <a:buNone/>
            </a:pPr>
            <a:r>
              <a:rPr lang="en-US" sz="1200" baseline="0" dirty="0" smtClean="0">
                <a:solidFill>
                  <a:schemeClr val="tx1"/>
                </a:solidFill>
              </a:rPr>
              <a:t>Newbies</a:t>
            </a:r>
          </a:p>
          <a:p>
            <a:pPr marL="171450" lvl="0" indent="-171450">
              <a:buFont typeface="Arial" panose="020B0604020202020204" pitchFamily="34" charset="0"/>
              <a:buChar char="•"/>
            </a:pPr>
            <a:r>
              <a:rPr lang="en-US" sz="1200" baseline="0" dirty="0" smtClean="0">
                <a:solidFill>
                  <a:schemeClr val="tx1"/>
                </a:solidFill>
              </a:rPr>
              <a:t>People who are learning the topic and sharing as they learn</a:t>
            </a:r>
          </a:p>
          <a:p>
            <a:pPr marL="171450" lvl="0" indent="-171450">
              <a:buFont typeface="Arial" panose="020B0604020202020204" pitchFamily="34" charset="0"/>
              <a:buChar char="•"/>
            </a:pPr>
            <a:r>
              <a:rPr lang="en-US" sz="1200" baseline="0" dirty="0" smtClean="0">
                <a:solidFill>
                  <a:schemeClr val="tx1"/>
                </a:solidFill>
              </a:rPr>
              <a:t>Lots of valuable information coming from newbies</a:t>
            </a:r>
          </a:p>
          <a:p>
            <a:pPr marL="171450" lvl="0" indent="-171450">
              <a:buFont typeface="Arial" panose="020B0604020202020204" pitchFamily="34" charset="0"/>
              <a:buChar char="•"/>
            </a:pPr>
            <a:r>
              <a:rPr lang="en-US" sz="1200" baseline="0" dirty="0" smtClean="0">
                <a:solidFill>
                  <a:schemeClr val="tx1"/>
                </a:solidFill>
              </a:rPr>
              <a:t>Good Insights</a:t>
            </a:r>
          </a:p>
          <a:p>
            <a:pPr marL="171450" lvl="0" indent="-171450">
              <a:buFont typeface="Arial" panose="020B0604020202020204" pitchFamily="34" charset="0"/>
              <a:buChar char="•"/>
            </a:pPr>
            <a:r>
              <a:rPr lang="en-US" sz="1200" baseline="0" dirty="0" smtClean="0">
                <a:solidFill>
                  <a:schemeClr val="tx1"/>
                </a:solidFill>
              </a:rPr>
              <a:t>Intro to lingo</a:t>
            </a:r>
          </a:p>
          <a:p>
            <a:pPr marL="171450" lvl="0" indent="-171450">
              <a:buFont typeface="Arial" panose="020B0604020202020204" pitchFamily="34" charset="0"/>
              <a:buChar char="•"/>
            </a:pPr>
            <a:r>
              <a:rPr lang="en-US" sz="1200" baseline="0" dirty="0" smtClean="0">
                <a:solidFill>
                  <a:schemeClr val="tx1"/>
                </a:solidFill>
              </a:rPr>
              <a:t>Example (Julie </a:t>
            </a:r>
            <a:r>
              <a:rPr lang="en-US" sz="1200" baseline="0" dirty="0" err="1" smtClean="0">
                <a:solidFill>
                  <a:schemeClr val="tx1"/>
                </a:solidFill>
              </a:rPr>
              <a:t>Lerman</a:t>
            </a:r>
            <a:r>
              <a:rPr lang="en-US" sz="1200" baseline="0" dirty="0" smtClean="0">
                <a:solidFill>
                  <a:schemeClr val="tx1"/>
                </a:solidFill>
              </a:rPr>
              <a:t> on DDD)</a:t>
            </a:r>
            <a:endParaRPr lang="en-US" sz="1200" dirty="0" smtClean="0">
              <a:solidFill>
                <a:schemeClr val="tx1"/>
              </a:solidFill>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28</a:t>
            </a:fld>
            <a:endParaRPr lang="en-US"/>
          </a:p>
        </p:txBody>
      </p:sp>
    </p:spTree>
    <p:extLst>
      <p:ext uri="{BB962C8B-B14F-4D97-AF65-F5344CB8AC3E}">
        <p14:creationId xmlns:p14="http://schemas.microsoft.com/office/powerpoint/2010/main" val="6907545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You have some time before the baby is born, pick some technologies and start gathering</a:t>
            </a:r>
            <a:r>
              <a:rPr lang="en-US" baseline="0" dirty="0" smtClean="0"/>
              <a:t> content:</a:t>
            </a:r>
          </a:p>
          <a:p>
            <a:pPr marL="628598" lvl="1" indent="-171450">
              <a:buFont typeface="Arial" panose="020B0604020202020204" pitchFamily="34" charset="0"/>
              <a:buChar char="•"/>
            </a:pPr>
            <a:r>
              <a:rPr lang="en-US" baseline="0" dirty="0" smtClean="0"/>
              <a:t>Books, podcasts, </a:t>
            </a:r>
            <a:r>
              <a:rPr lang="en-US" baseline="0" dirty="0" err="1" smtClean="0"/>
              <a:t>pluralsight</a:t>
            </a:r>
            <a:r>
              <a:rPr lang="en-US" baseline="0" dirty="0" smtClean="0"/>
              <a:t>, </a:t>
            </a:r>
            <a:r>
              <a:rPr lang="en-US" baseline="0" dirty="0" err="1" smtClean="0"/>
              <a:t>youtube</a:t>
            </a:r>
            <a:r>
              <a:rPr lang="en-US" baseline="0" dirty="0" smtClean="0"/>
              <a:t> videos, blogs, industry leaders</a:t>
            </a:r>
          </a:p>
          <a:p>
            <a:pPr marL="628598" lvl="1" indent="-171450">
              <a:buFont typeface="Arial" panose="020B0604020202020204" pitchFamily="34" charset="0"/>
              <a:buChar char="•"/>
            </a:pPr>
            <a:r>
              <a:rPr lang="en-US" baseline="0" dirty="0" smtClean="0"/>
              <a:t>Once you have the bookmarks, downloaded material, links, and all your content gathered together you are set</a:t>
            </a:r>
          </a:p>
          <a:p>
            <a:pPr marL="171450" lvl="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29</a:t>
            </a:fld>
            <a:endParaRPr lang="en-US"/>
          </a:p>
        </p:txBody>
      </p:sp>
    </p:spTree>
    <p:extLst>
      <p:ext uri="{BB962C8B-B14F-4D97-AF65-F5344CB8AC3E}">
        <p14:creationId xmlns:p14="http://schemas.microsoft.com/office/powerpoint/2010/main" val="3402743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3</a:t>
            </a:fld>
            <a:endParaRPr lang="en-US"/>
          </a:p>
        </p:txBody>
      </p:sp>
    </p:spTree>
    <p:extLst>
      <p:ext uri="{BB962C8B-B14F-4D97-AF65-F5344CB8AC3E}">
        <p14:creationId xmlns:p14="http://schemas.microsoft.com/office/powerpoint/2010/main" val="30228003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smtClean="0">
                <a:solidFill>
                  <a:schemeClr val="bg1"/>
                </a:solidFill>
              </a:rPr>
              <a:t>Consuming Staged Content</a:t>
            </a:r>
            <a:endParaRPr lang="en-US" b="1" dirty="0" smtClean="0"/>
          </a:p>
          <a:p>
            <a:pPr marL="171450" indent="-171450">
              <a:buFont typeface="Arial" panose="020B0604020202020204" pitchFamily="34" charset="0"/>
              <a:buChar char="•"/>
            </a:pPr>
            <a:r>
              <a:rPr lang="en-US" dirty="0" smtClean="0"/>
              <a:t>When</a:t>
            </a:r>
            <a:r>
              <a:rPr lang="en-US" baseline="0" dirty="0" smtClean="0"/>
              <a:t> you are holding the baby or doing chores around the house you can learn some of your staged content</a:t>
            </a:r>
          </a:p>
          <a:p>
            <a:pPr marL="628598" lvl="1" indent="-171450">
              <a:buFont typeface="Arial" panose="020B0604020202020204" pitchFamily="34" charset="0"/>
              <a:buChar char="•"/>
            </a:pPr>
            <a:r>
              <a:rPr lang="en-US" baseline="0" dirty="0" smtClean="0"/>
              <a:t>I invested in a set of Bluetooth head phones and a tablet, so I am mobile and can watch videos about programming</a:t>
            </a:r>
          </a:p>
          <a:p>
            <a:pPr marL="628598" lvl="1" indent="-171450">
              <a:buFont typeface="Arial" panose="020B0604020202020204" pitchFamily="34" charset="0"/>
              <a:buChar char="•"/>
            </a:pPr>
            <a:r>
              <a:rPr lang="en-US" baseline="0" dirty="0" smtClean="0"/>
              <a:t>NDC or other conferences</a:t>
            </a:r>
          </a:p>
          <a:p>
            <a:pPr marL="628598" lvl="1" indent="-171450">
              <a:buFont typeface="Arial" panose="020B0604020202020204" pitchFamily="34" charset="0"/>
              <a:buChar char="•"/>
            </a:pPr>
            <a:r>
              <a:rPr lang="en-US" baseline="0" dirty="0" err="1" smtClean="0"/>
              <a:t>Pluralsight</a:t>
            </a:r>
            <a:endParaRPr lang="en-US" baseline="0" dirty="0" smtClean="0"/>
          </a:p>
          <a:p>
            <a:pPr marL="171450" lvl="0" indent="-171450">
              <a:buFont typeface="Arial" panose="020B0604020202020204" pitchFamily="34" charset="0"/>
              <a:buChar char="•"/>
            </a:pPr>
            <a:r>
              <a:rPr lang="en-US" baseline="0" dirty="0" smtClean="0"/>
              <a:t>When taking my lunch break at work…I get a break from my project and read some on a device or physical book</a:t>
            </a:r>
          </a:p>
          <a:p>
            <a:pPr marL="171450" lvl="0" indent="-171450">
              <a:buFont typeface="Arial" panose="020B0604020202020204" pitchFamily="34" charset="0"/>
              <a:buChar char="•"/>
            </a:pPr>
            <a:r>
              <a:rPr lang="en-US" baseline="0" dirty="0" smtClean="0"/>
              <a:t>Before I go to bed I like to wind down with a technical book</a:t>
            </a:r>
          </a:p>
          <a:p>
            <a:pPr marL="171450" lvl="0" indent="-171450">
              <a:buFont typeface="Arial" panose="020B0604020202020204" pitchFamily="34" charset="0"/>
              <a:buChar char="•"/>
            </a:pPr>
            <a:r>
              <a:rPr lang="en-US" baseline="0" dirty="0" smtClean="0"/>
              <a:t>On my way to work I will listen to a podcast in the car</a:t>
            </a:r>
          </a:p>
          <a:p>
            <a:pPr marL="628598" lvl="1" indent="-171450">
              <a:buFont typeface="Arial" panose="020B0604020202020204" pitchFamily="34" charset="0"/>
              <a:buChar char="•"/>
            </a:pPr>
            <a:r>
              <a:rPr lang="en-US" baseline="0" dirty="0" smtClean="0"/>
              <a:t>Also will listen to podcast while doing chores.</a:t>
            </a:r>
          </a:p>
          <a:p>
            <a:pPr marL="171450" indent="-171450">
              <a:buFont typeface="Arial" panose="020B0604020202020204" pitchFamily="34" charset="0"/>
              <a:buChar char="•"/>
            </a:pPr>
            <a:r>
              <a:rPr lang="en-US" dirty="0" smtClean="0"/>
              <a:t>Provided some ideas…how to actually use it</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30</a:t>
            </a:fld>
            <a:endParaRPr lang="en-US"/>
          </a:p>
        </p:txBody>
      </p:sp>
    </p:spTree>
    <p:extLst>
      <p:ext uri="{BB962C8B-B14F-4D97-AF65-F5344CB8AC3E}">
        <p14:creationId xmlns:p14="http://schemas.microsoft.com/office/powerpoint/2010/main" val="3441146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Wake</a:t>
            </a:r>
            <a:r>
              <a:rPr lang="en-US" baseline="0" dirty="0" smtClean="0"/>
              <a:t> in the morning usually by my son slapping me in face…</a:t>
            </a:r>
          </a:p>
          <a:p>
            <a:pPr marL="228600" indent="-228600">
              <a:buFont typeface="+mj-lt"/>
              <a:buAutoNum type="arabicPeriod"/>
            </a:pPr>
            <a:r>
              <a:rPr lang="en-US" baseline="0" dirty="0" smtClean="0"/>
              <a:t>Make breakfast get the family moving</a:t>
            </a:r>
          </a:p>
          <a:p>
            <a:pPr marL="228600" indent="-228600">
              <a:buFont typeface="+mj-lt"/>
              <a:buAutoNum type="arabicPeriod"/>
            </a:pPr>
            <a:r>
              <a:rPr lang="en-US" baseline="0" dirty="0" smtClean="0"/>
              <a:t>Check the calendar and TODO list – get  plan for the day started in my head</a:t>
            </a:r>
          </a:p>
          <a:p>
            <a:pPr marL="228600" indent="-228600">
              <a:buFont typeface="+mj-lt"/>
              <a:buAutoNum type="arabicPeriod"/>
            </a:pPr>
            <a:r>
              <a:rPr lang="en-US" baseline="0" dirty="0" smtClean="0"/>
              <a:t>Get ready to commute start up podcast</a:t>
            </a:r>
          </a:p>
          <a:p>
            <a:pPr marL="228600" indent="-228600">
              <a:buFont typeface="+mj-lt"/>
              <a:buAutoNum type="arabicPeriod"/>
            </a:pPr>
            <a:r>
              <a:rPr lang="en-US" baseline="0" dirty="0" smtClean="0"/>
              <a:t>Get to work check email … add </a:t>
            </a:r>
            <a:r>
              <a:rPr lang="en-US" baseline="0" dirty="0" err="1" smtClean="0"/>
              <a:t>todos</a:t>
            </a:r>
            <a:endParaRPr lang="en-US" baseline="0" dirty="0" smtClean="0"/>
          </a:p>
          <a:p>
            <a:pPr marL="228600" indent="-228600">
              <a:buFont typeface="+mj-lt"/>
              <a:buAutoNum type="arabicPeriod"/>
            </a:pPr>
            <a:r>
              <a:rPr lang="en-US" baseline="0" dirty="0" smtClean="0"/>
              <a:t>Execute a </a:t>
            </a:r>
            <a:r>
              <a:rPr lang="en-US" baseline="0" dirty="0" err="1" smtClean="0"/>
              <a:t>Pomodoro</a:t>
            </a:r>
            <a:endParaRPr lang="en-US" baseline="0" dirty="0" smtClean="0"/>
          </a:p>
          <a:p>
            <a:pPr marL="228600" marR="0" indent="-228600" algn="l" defTabSz="457148" rtl="0" eaLnBrk="1" fontAlgn="auto" latinLnBrk="0" hangingPunct="1">
              <a:lnSpc>
                <a:spcPct val="100000"/>
              </a:lnSpc>
              <a:spcBef>
                <a:spcPts val="0"/>
              </a:spcBef>
              <a:spcAft>
                <a:spcPts val="0"/>
              </a:spcAft>
              <a:buClrTx/>
              <a:buSzTx/>
              <a:buFont typeface="+mj-lt"/>
              <a:buAutoNum type="arabicPeriod"/>
              <a:tabLst/>
              <a:defRPr/>
            </a:pPr>
            <a:r>
              <a:rPr lang="en-US" baseline="0" dirty="0" smtClean="0"/>
              <a:t>Do standup…add Adjust TODO’s </a:t>
            </a:r>
          </a:p>
          <a:p>
            <a:pPr marL="228600" indent="-228600">
              <a:buFont typeface="+mj-lt"/>
              <a:buAutoNum type="arabicPeriod"/>
            </a:pPr>
            <a:r>
              <a:rPr lang="en-US" baseline="0" dirty="0" smtClean="0"/>
              <a:t>Organize rest of day</a:t>
            </a:r>
          </a:p>
          <a:p>
            <a:pPr marL="228600" indent="-228600">
              <a:buFont typeface="+mj-lt"/>
              <a:buAutoNum type="arabicPeriod"/>
            </a:pPr>
            <a:r>
              <a:rPr lang="en-US" baseline="0" dirty="0" smtClean="0"/>
              <a:t>Execute </a:t>
            </a:r>
            <a:r>
              <a:rPr lang="en-US" baseline="0" dirty="0" err="1" smtClean="0"/>
              <a:t>Pomodoro</a:t>
            </a:r>
            <a:endParaRPr lang="en-US" baseline="0" dirty="0" smtClean="0"/>
          </a:p>
          <a:p>
            <a:pPr marL="228600" indent="-228600">
              <a:buFont typeface="+mj-lt"/>
              <a:buAutoNum type="arabicPeriod"/>
            </a:pPr>
            <a:r>
              <a:rPr lang="en-US" baseline="0" dirty="0" smtClean="0"/>
              <a:t>Get back with people who interrupted</a:t>
            </a:r>
          </a:p>
          <a:p>
            <a:pPr marL="228600" indent="-228600">
              <a:buFont typeface="+mj-lt"/>
              <a:buAutoNum type="arabicPeriod"/>
            </a:pPr>
            <a:r>
              <a:rPr lang="en-US" baseline="0" dirty="0" smtClean="0"/>
              <a:t>Adjust TODO’s </a:t>
            </a:r>
          </a:p>
          <a:p>
            <a:pPr marL="228600" indent="-228600">
              <a:buFont typeface="+mj-lt"/>
              <a:buAutoNum type="arabicPeriod"/>
            </a:pPr>
            <a:r>
              <a:rPr lang="en-US" baseline="0" dirty="0" err="1" smtClean="0"/>
              <a:t>Pomodoro</a:t>
            </a:r>
            <a:endParaRPr lang="en-US" baseline="0" dirty="0" smtClean="0"/>
          </a:p>
          <a:p>
            <a:pPr marL="228600" indent="-228600">
              <a:buFont typeface="+mj-lt"/>
              <a:buAutoNum type="arabicPeriod"/>
            </a:pPr>
            <a:r>
              <a:rPr lang="en-US" baseline="0" dirty="0" smtClean="0"/>
              <a:t>Lunch – Read book</a:t>
            </a:r>
          </a:p>
          <a:p>
            <a:pPr marL="228600" indent="-228600">
              <a:buFont typeface="+mj-lt"/>
              <a:buAutoNum type="arabicPeriod"/>
            </a:pPr>
            <a:r>
              <a:rPr lang="en-US" baseline="0" dirty="0" smtClean="0"/>
              <a:t>Listen to Music to code by while doing </a:t>
            </a:r>
            <a:r>
              <a:rPr lang="en-US" baseline="0" dirty="0" err="1" smtClean="0"/>
              <a:t>Pomodoros</a:t>
            </a:r>
            <a:endParaRPr lang="en-US" baseline="0" dirty="0" smtClean="0"/>
          </a:p>
          <a:p>
            <a:pPr marL="228600" indent="-228600">
              <a:buFont typeface="+mj-lt"/>
              <a:buAutoNum type="arabicPeriod"/>
            </a:pPr>
            <a:r>
              <a:rPr lang="en-US" baseline="0" dirty="0" smtClean="0"/>
              <a:t>Finish Podcast on way home from work</a:t>
            </a:r>
          </a:p>
          <a:p>
            <a:pPr marL="228600" indent="-228600">
              <a:buFont typeface="+mj-lt"/>
              <a:buAutoNum type="arabicPeriod"/>
            </a:pPr>
            <a:r>
              <a:rPr lang="en-US" baseline="0" dirty="0" smtClean="0"/>
              <a:t>Dinner and family time</a:t>
            </a:r>
          </a:p>
          <a:p>
            <a:pPr marL="228600" indent="-228600">
              <a:buFont typeface="+mj-lt"/>
              <a:buAutoNum type="arabicPeriod"/>
            </a:pPr>
            <a:r>
              <a:rPr lang="en-US" baseline="0" dirty="0" smtClean="0"/>
              <a:t>Put kids to bed</a:t>
            </a:r>
          </a:p>
          <a:p>
            <a:pPr marL="228600" indent="-228600">
              <a:buFont typeface="+mj-lt"/>
              <a:buAutoNum type="arabicPeriod"/>
            </a:pPr>
            <a:r>
              <a:rPr lang="en-US" baseline="0" dirty="0" smtClean="0"/>
              <a:t>Watch </a:t>
            </a:r>
            <a:r>
              <a:rPr lang="en-US" baseline="0" dirty="0" err="1" smtClean="0"/>
              <a:t>pluralsight</a:t>
            </a:r>
            <a:r>
              <a:rPr lang="en-US" baseline="0" dirty="0" smtClean="0"/>
              <a:t> or other video while doing some chores</a:t>
            </a:r>
          </a:p>
          <a:p>
            <a:pPr marL="228600" indent="-228600">
              <a:buFont typeface="+mj-lt"/>
              <a:buAutoNum type="arabicPeriod"/>
            </a:pPr>
            <a:r>
              <a:rPr lang="en-US" baseline="0" dirty="0" smtClean="0"/>
              <a:t>Time with wife</a:t>
            </a:r>
          </a:p>
          <a:p>
            <a:pPr marL="228600" indent="-228600">
              <a:buFont typeface="+mj-lt"/>
              <a:buAutoNum type="arabicPeriod"/>
            </a:pPr>
            <a:r>
              <a:rPr lang="en-US" baseline="0" dirty="0" smtClean="0"/>
              <a:t>Read in bed</a:t>
            </a:r>
          </a:p>
          <a:p>
            <a:pPr marL="228600" indent="-228600">
              <a:buFont typeface="+mj-lt"/>
              <a:buAutoNum type="arabicPeriod"/>
            </a:pPr>
            <a:r>
              <a:rPr lang="en-US" baseline="0" dirty="0" smtClean="0"/>
              <a:t>Sleep</a:t>
            </a:r>
          </a:p>
          <a:p>
            <a:pPr marL="228600" indent="-228600">
              <a:buFont typeface="+mj-lt"/>
              <a:buAutoNum type="arabicPeriod"/>
            </a:pPr>
            <a:r>
              <a:rPr lang="en-US" baseline="0" dirty="0" smtClean="0"/>
              <a:t>Wake up to spend more time with baby </a:t>
            </a:r>
            <a:r>
              <a:rPr lang="en-US" baseline="0" dirty="0" smtClean="0">
                <a:sym typeface="Wingdings" panose="05000000000000000000" pitchFamily="2" charset="2"/>
              </a:rPr>
              <a:t></a:t>
            </a:r>
            <a:endParaRPr lang="en-US"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31</a:t>
            </a:fld>
            <a:endParaRPr lang="en-US"/>
          </a:p>
        </p:txBody>
      </p:sp>
    </p:spTree>
    <p:extLst>
      <p:ext uri="{BB962C8B-B14F-4D97-AF65-F5344CB8AC3E}">
        <p14:creationId xmlns:p14="http://schemas.microsoft.com/office/powerpoint/2010/main" val="24002920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32</a:t>
            </a:fld>
            <a:endParaRPr lang="en-US"/>
          </a:p>
        </p:txBody>
      </p:sp>
    </p:spTree>
    <p:extLst>
      <p:ext uri="{BB962C8B-B14F-4D97-AF65-F5344CB8AC3E}">
        <p14:creationId xmlns:p14="http://schemas.microsoft.com/office/powerpoint/2010/main" val="14086131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How much screen time should be give our children?</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33</a:t>
            </a:fld>
            <a:endParaRPr lang="en-US"/>
          </a:p>
        </p:txBody>
      </p:sp>
    </p:spTree>
    <p:extLst>
      <p:ext uri="{BB962C8B-B14F-4D97-AF65-F5344CB8AC3E}">
        <p14:creationId xmlns:p14="http://schemas.microsoft.com/office/powerpoint/2010/main" val="32741934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Effects of too much screen time</a:t>
            </a:r>
          </a:p>
          <a:p>
            <a:pPr marL="171450" indent="-171450">
              <a:buFont typeface="Arial" panose="020B0604020202020204" pitchFamily="34" charset="0"/>
              <a:buChar char="•"/>
            </a:pPr>
            <a:r>
              <a:rPr lang="en-US" dirty="0" smtClean="0"/>
              <a:t>American Academy of Pediatrics recommendations for screen time and why</a:t>
            </a:r>
          </a:p>
          <a:p>
            <a:pPr marL="628598" lvl="1" indent="-171450">
              <a:buFont typeface="Arial" panose="020B0604020202020204" pitchFamily="34" charset="0"/>
              <a:buChar char="•"/>
            </a:pPr>
            <a:r>
              <a:rPr lang="en-US" dirty="0" smtClean="0"/>
              <a:t>No more than 2 hours per day</a:t>
            </a:r>
          </a:p>
        </p:txBody>
      </p:sp>
      <p:sp>
        <p:nvSpPr>
          <p:cNvPr id="4" name="Slide Number Placeholder 3"/>
          <p:cNvSpPr>
            <a:spLocks noGrp="1"/>
          </p:cNvSpPr>
          <p:nvPr>
            <p:ph type="sldNum" sz="quarter" idx="10"/>
          </p:nvPr>
        </p:nvSpPr>
        <p:spPr/>
        <p:txBody>
          <a:bodyPr/>
          <a:lstStyle/>
          <a:p>
            <a:fld id="{75115322-16FA-F946-85A5-C38FA9752892}" type="slidenum">
              <a:rPr lang="en-US" smtClean="0"/>
              <a:t>34</a:t>
            </a:fld>
            <a:endParaRPr lang="en-US"/>
          </a:p>
        </p:txBody>
      </p:sp>
    </p:spTree>
    <p:extLst>
      <p:ext uri="{BB962C8B-B14F-4D97-AF65-F5344CB8AC3E}">
        <p14:creationId xmlns:p14="http://schemas.microsoft.com/office/powerpoint/2010/main" val="31508070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I have a lot </a:t>
            </a:r>
            <a:r>
              <a:rPr lang="en-US" dirty="0" err="1" smtClean="0"/>
              <a:t>Dr’s</a:t>
            </a:r>
            <a:r>
              <a:rPr lang="en-US" dirty="0" smtClean="0"/>
              <a:t> in my family and I don’t trust</a:t>
            </a:r>
            <a:r>
              <a:rPr lang="en-US" baseline="0" dirty="0" smtClean="0"/>
              <a:t> any advice as far as technology is concerned</a:t>
            </a:r>
          </a:p>
          <a:p>
            <a:pPr marL="171450" indent="-171450">
              <a:buFont typeface="Arial" panose="020B0604020202020204" pitchFamily="34" charset="0"/>
              <a:buChar char="•"/>
            </a:pPr>
            <a:r>
              <a:rPr lang="en-US" baseline="0" dirty="0" smtClean="0"/>
              <a:t>As I would hope they would not advice from me on medical issues</a:t>
            </a:r>
          </a:p>
          <a:p>
            <a:pPr marL="171450" indent="-171450">
              <a:buFont typeface="Arial" panose="020B0604020202020204" pitchFamily="34" charset="0"/>
              <a:buChar char="•"/>
            </a:pPr>
            <a:r>
              <a:rPr lang="en-US" baseline="0" dirty="0" smtClean="0"/>
              <a:t>I want to ensure my kid has a leg up by having access to technology</a:t>
            </a:r>
          </a:p>
          <a:p>
            <a:pPr marL="628598" lvl="1" indent="-171450">
              <a:buFont typeface="Arial" panose="020B0604020202020204" pitchFamily="34" charset="0"/>
              <a:buChar char="•"/>
            </a:pPr>
            <a:r>
              <a:rPr lang="en-US" baseline="0" dirty="0" smtClean="0"/>
              <a:t>Can you imagine what we would know now, if we had the technology we have today when we were kids?</a:t>
            </a:r>
          </a:p>
          <a:p>
            <a:pPr marL="628598" lvl="1"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35</a:t>
            </a:fld>
            <a:endParaRPr lang="en-US"/>
          </a:p>
        </p:txBody>
      </p:sp>
    </p:spTree>
    <p:extLst>
      <p:ext uri="{BB962C8B-B14F-4D97-AF65-F5344CB8AC3E}">
        <p14:creationId xmlns:p14="http://schemas.microsoft.com/office/powerpoint/2010/main" val="15529187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There is an</a:t>
            </a:r>
            <a:r>
              <a:rPr lang="en-US" baseline="0" dirty="0" smtClean="0"/>
              <a:t> interesting article “Steve Jobs Was a Low-Tech Parent” in the New York Times by Nick </a:t>
            </a:r>
            <a:r>
              <a:rPr lang="en-US" baseline="0" dirty="0" err="1" smtClean="0"/>
              <a:t>Bilton</a:t>
            </a:r>
            <a:r>
              <a:rPr lang="en-US" baseline="0" dirty="0" smtClean="0"/>
              <a:t>, who assumingly asked Steve Jobs, “So your kids must love the iPad?” Jobs responded: “They haven’t used it. We limit how much technology our kids use at home.”</a:t>
            </a:r>
          </a:p>
          <a:p>
            <a:pPr marL="628598" lvl="1" indent="-171450">
              <a:buFont typeface="Arial" panose="020B0604020202020204" pitchFamily="34" charset="0"/>
              <a:buChar char="•"/>
            </a:pPr>
            <a:r>
              <a:rPr lang="en-US" baseline="0" dirty="0" smtClean="0"/>
              <a:t>Ok admittedly Steve Jobs could be a bit of an odd duck.</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36</a:t>
            </a:fld>
            <a:endParaRPr lang="en-US"/>
          </a:p>
        </p:txBody>
      </p:sp>
    </p:spTree>
    <p:extLst>
      <p:ext uri="{BB962C8B-B14F-4D97-AF65-F5344CB8AC3E}">
        <p14:creationId xmlns:p14="http://schemas.microsoft.com/office/powerpoint/2010/main" val="25551382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Chris</a:t>
            </a:r>
            <a:r>
              <a:rPr lang="en-US" baseline="0" dirty="0" smtClean="0"/>
              <a:t> Anderson</a:t>
            </a:r>
          </a:p>
          <a:p>
            <a:r>
              <a:rPr lang="en-US" dirty="0" smtClean="0"/>
              <a:t>“My kids accuse me and my wife of being fascists and overly concerned about tech, and they say that none of their friends have the same rules,” he said of his five children, 6 to 17. “That’s because we have seen the dangers of technology firsthand. I’ve seen it in myself, I don’t want to see that happen to my kids.”</a:t>
            </a:r>
          </a:p>
          <a:p>
            <a:endParaRPr lang="en-US" dirty="0" smtClean="0"/>
          </a:p>
          <a:p>
            <a:r>
              <a:rPr lang="en-US" dirty="0" smtClean="0"/>
              <a:t>Alex Constantinople</a:t>
            </a:r>
          </a:p>
          <a:p>
            <a:r>
              <a:rPr lang="en-US" dirty="0" smtClean="0"/>
              <a:t>said her youngest son, who is 5, is never allowed to use gadgets during the week, and her older children, 10 to 13, are allowed only 30 minutes a day on school nights.</a:t>
            </a:r>
          </a:p>
          <a:p>
            <a:endParaRPr lang="en-US" dirty="0" smtClean="0"/>
          </a:p>
          <a:p>
            <a:r>
              <a:rPr lang="en-US" dirty="0" smtClean="0"/>
              <a:t>Evan Williams</a:t>
            </a:r>
            <a:br>
              <a:rPr lang="en-US" dirty="0" smtClean="0"/>
            </a:br>
            <a:r>
              <a:rPr lang="en-US" dirty="0" smtClean="0"/>
              <a:t> a founder of Blogger, Twitter and Medium, and his wife, Sara Williams, said that in lieu of iPads, their two young boys have hundreds of books (yes, physical ones) that they can pick up and read anytime.</a:t>
            </a:r>
          </a:p>
          <a:p>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37</a:t>
            </a:fld>
            <a:endParaRPr lang="en-US"/>
          </a:p>
        </p:txBody>
      </p:sp>
    </p:spTree>
    <p:extLst>
      <p:ext uri="{BB962C8B-B14F-4D97-AF65-F5344CB8AC3E}">
        <p14:creationId xmlns:p14="http://schemas.microsoft.com/office/powerpoint/2010/main" val="11629509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Ali </a:t>
            </a:r>
            <a:r>
              <a:rPr lang="en-US" dirty="0" err="1" smtClean="0"/>
              <a:t>Partovi</a:t>
            </a:r>
            <a:endParaRPr lang="en-US" dirty="0" smtClean="0"/>
          </a:p>
          <a:p>
            <a:r>
              <a:rPr lang="en-US" dirty="0"/>
              <a:t>A</a:t>
            </a:r>
            <a:r>
              <a:rPr lang="en-US" dirty="0" smtClean="0"/>
              <a:t> founder of </a:t>
            </a:r>
            <a:r>
              <a:rPr lang="en-US" dirty="0" err="1" smtClean="0"/>
              <a:t>iLike</a:t>
            </a:r>
            <a:r>
              <a:rPr lang="en-US" dirty="0" smtClean="0"/>
              <a:t> and adviser to Facebook, Dropbox and Zappos, said there should be a strong distinction between time spent “consuming,” like watching YouTube or playing video games, and time spent “creating” on screens.</a:t>
            </a:r>
          </a:p>
          <a:p>
            <a:endParaRPr lang="en-US" dirty="0" smtClean="0"/>
          </a:p>
          <a:p>
            <a:endParaRPr lang="en-US" dirty="0" smtClean="0"/>
          </a:p>
          <a:p>
            <a:r>
              <a:rPr lang="en-US" dirty="0" smtClean="0"/>
              <a:t>Dick </a:t>
            </a:r>
            <a:r>
              <a:rPr lang="en-US" dirty="0" err="1" smtClean="0"/>
              <a:t>Costolo</a:t>
            </a:r>
            <a:endParaRPr lang="en-US" dirty="0" smtClean="0"/>
          </a:p>
          <a:p>
            <a:r>
              <a:rPr lang="en-US" dirty="0" smtClean="0"/>
              <a:t>The</a:t>
            </a:r>
            <a:r>
              <a:rPr lang="en-US" baseline="0" dirty="0" smtClean="0"/>
              <a:t> </a:t>
            </a:r>
            <a:r>
              <a:rPr lang="en-US" dirty="0" smtClean="0"/>
              <a:t>chief executive of Twitter, told me he and his wife approved of unlimited gadget use as long as their two teenage children were in the living room. They believe that too many time limits could have adverse effects on their children.</a:t>
            </a:r>
          </a:p>
          <a:p>
            <a:endParaRPr lang="en-US" dirty="0" smtClean="0"/>
          </a:p>
          <a:p>
            <a:r>
              <a:rPr lang="en-US" dirty="0" smtClean="0"/>
              <a:t>Others said that outright bans could backfire and create a digital monster.</a:t>
            </a:r>
          </a:p>
          <a:p>
            <a:endParaRPr lang="en-US" dirty="0" smtClean="0"/>
          </a:p>
          <a:p>
            <a:r>
              <a:rPr lang="en-US" dirty="0" smtClean="0"/>
              <a:t>Bill Gates</a:t>
            </a:r>
          </a:p>
          <a:p>
            <a:r>
              <a:rPr lang="en-US" dirty="0" smtClean="0"/>
              <a:t>Gates said he and his wife Melinda decided to set a limit of 45 minutes a day of total screen time for games and an hour a day on weekends, plus what time she needs for homework.</a:t>
            </a:r>
          </a:p>
          <a:p>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38</a:t>
            </a:fld>
            <a:endParaRPr lang="en-US"/>
          </a:p>
        </p:txBody>
      </p:sp>
    </p:spTree>
    <p:extLst>
      <p:ext uri="{BB962C8B-B14F-4D97-AF65-F5344CB8AC3E}">
        <p14:creationId xmlns:p14="http://schemas.microsoft.com/office/powerpoint/2010/main" val="30392173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 State of Affairs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39</a:t>
            </a:fld>
            <a:endParaRPr lang="en-US"/>
          </a:p>
        </p:txBody>
      </p:sp>
    </p:spTree>
    <p:extLst>
      <p:ext uri="{BB962C8B-B14F-4D97-AF65-F5344CB8AC3E}">
        <p14:creationId xmlns:p14="http://schemas.microsoft.com/office/powerpoint/2010/main" val="9755682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4</a:t>
            </a:fld>
            <a:endParaRPr lang="en-US"/>
          </a:p>
        </p:txBody>
      </p:sp>
    </p:spTree>
    <p:extLst>
      <p:ext uri="{BB962C8B-B14F-4D97-AF65-F5344CB8AC3E}">
        <p14:creationId xmlns:p14="http://schemas.microsoft.com/office/powerpoint/2010/main" val="37488775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Common Sense Media</a:t>
            </a:r>
          </a:p>
          <a:p>
            <a:pPr marL="171450" indent="-171450">
              <a:buFont typeface="Arial" panose="020B0604020202020204" pitchFamily="34" charset="0"/>
              <a:buChar char="•"/>
            </a:pPr>
            <a:r>
              <a:rPr lang="en-US" dirty="0" smtClean="0"/>
              <a:t>See a large increase</a:t>
            </a:r>
            <a:r>
              <a:rPr lang="en-US" baseline="0" dirty="0" smtClean="0"/>
              <a:t> in the use of mobile devices</a:t>
            </a:r>
          </a:p>
          <a:p>
            <a:pPr marL="171450" indent="-171450">
              <a:buFont typeface="Arial" panose="020B0604020202020204" pitchFamily="34" charset="0"/>
              <a:buChar char="•"/>
            </a:pPr>
            <a:r>
              <a:rPr lang="en-US" baseline="0" dirty="0" smtClean="0"/>
              <a:t>0-8 year olds</a:t>
            </a:r>
          </a:p>
        </p:txBody>
      </p:sp>
      <p:sp>
        <p:nvSpPr>
          <p:cNvPr id="4" name="Slide Number Placeholder 3"/>
          <p:cNvSpPr>
            <a:spLocks noGrp="1"/>
          </p:cNvSpPr>
          <p:nvPr>
            <p:ph type="sldNum" sz="quarter" idx="10"/>
          </p:nvPr>
        </p:nvSpPr>
        <p:spPr/>
        <p:txBody>
          <a:bodyPr/>
          <a:lstStyle/>
          <a:p>
            <a:fld id="{75115322-16FA-F946-85A5-C38FA9752892}" type="slidenum">
              <a:rPr lang="en-US" smtClean="0"/>
              <a:t>40</a:t>
            </a:fld>
            <a:endParaRPr lang="en-US"/>
          </a:p>
        </p:txBody>
      </p:sp>
    </p:spTree>
    <p:extLst>
      <p:ext uri="{BB962C8B-B14F-4D97-AF65-F5344CB8AC3E}">
        <p14:creationId xmlns:p14="http://schemas.microsoft.com/office/powerpoint/2010/main" val="323841514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41</a:t>
            </a:fld>
            <a:endParaRPr lang="en-US"/>
          </a:p>
        </p:txBody>
      </p:sp>
    </p:spTree>
    <p:extLst>
      <p:ext uri="{BB962C8B-B14F-4D97-AF65-F5344CB8AC3E}">
        <p14:creationId xmlns:p14="http://schemas.microsoft.com/office/powerpoint/2010/main" val="34435948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42</a:t>
            </a:fld>
            <a:endParaRPr lang="en-US"/>
          </a:p>
        </p:txBody>
      </p:sp>
    </p:spTree>
    <p:extLst>
      <p:ext uri="{BB962C8B-B14F-4D97-AF65-F5344CB8AC3E}">
        <p14:creationId xmlns:p14="http://schemas.microsoft.com/office/powerpoint/2010/main" val="38699750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495800"/>
          </a:xfrm>
        </p:spPr>
        <p:txBody>
          <a:bodyPr/>
          <a:lstStyle/>
          <a:p>
            <a:pPr marL="171450" indent="-171450">
              <a:buFont typeface="Arial" panose="020B0604020202020204" pitchFamily="34" charset="0"/>
              <a:buChar char="•"/>
            </a:pPr>
            <a:r>
              <a:rPr lang="en-US" dirty="0" smtClean="0"/>
              <a:t>Previously</a:t>
            </a:r>
            <a:r>
              <a:rPr lang="en-US" baseline="0" dirty="0" smtClean="0"/>
              <a:t> mentioned side effects noted by AAP</a:t>
            </a:r>
          </a:p>
          <a:p>
            <a:pPr marL="628598" lvl="1" indent="-171450">
              <a:buFont typeface="Arial" panose="020B0604020202020204" pitchFamily="34" charset="0"/>
              <a:buChar char="•"/>
            </a:pPr>
            <a:r>
              <a:rPr lang="en-US" baseline="0" dirty="0" smtClean="0"/>
              <a:t>Obesity</a:t>
            </a:r>
          </a:p>
          <a:p>
            <a:pPr marL="1085746" lvl="2" indent="-171450">
              <a:buFont typeface="Arial" panose="020B0604020202020204" pitchFamily="34" charset="0"/>
              <a:buChar char="•"/>
            </a:pPr>
            <a:r>
              <a:rPr lang="en-US" baseline="0" dirty="0" smtClean="0"/>
              <a:t>Exposure to more food marketing</a:t>
            </a:r>
          </a:p>
          <a:p>
            <a:pPr marL="1085746" lvl="2" indent="-171450">
              <a:buFont typeface="Arial" panose="020B0604020202020204" pitchFamily="34" charset="0"/>
              <a:buChar char="•"/>
            </a:pPr>
            <a:r>
              <a:rPr lang="en-US" baseline="0" dirty="0" smtClean="0"/>
              <a:t>Lack of movement</a:t>
            </a:r>
          </a:p>
          <a:p>
            <a:pPr marL="1085746" lvl="2" indent="-171450">
              <a:buFont typeface="Arial" panose="020B0604020202020204" pitchFamily="34" charset="0"/>
              <a:buChar char="•"/>
            </a:pPr>
            <a:r>
              <a:rPr lang="en-US" sz="1200" b="0" i="0" kern="1200" dirty="0" smtClean="0">
                <a:solidFill>
                  <a:schemeClr val="tx1"/>
                </a:solidFill>
                <a:effectLst/>
                <a:latin typeface="+mn-lt"/>
                <a:ea typeface="+mn-ea"/>
                <a:cs typeface="+mn-cs"/>
              </a:rPr>
              <a:t>Kindergartners and first-graders who watched even an hour of television a day were more likely to be overweight or obese</a:t>
            </a:r>
            <a:endParaRPr lang="en-US" baseline="0" dirty="0" smtClean="0"/>
          </a:p>
          <a:p>
            <a:pPr marL="628598" lvl="1" indent="-171450">
              <a:buFont typeface="Arial" panose="020B0604020202020204" pitchFamily="34" charset="0"/>
              <a:buChar char="•"/>
            </a:pPr>
            <a:r>
              <a:rPr lang="en-US" baseline="0" dirty="0" smtClean="0"/>
              <a:t>Behavioral Problems</a:t>
            </a:r>
          </a:p>
          <a:p>
            <a:pPr marL="628598" lvl="1" indent="-171450">
              <a:buFont typeface="Arial" panose="020B0604020202020204" pitchFamily="34" charset="0"/>
              <a:buChar char="•"/>
            </a:pPr>
            <a:r>
              <a:rPr lang="en-US" baseline="0" dirty="0" smtClean="0"/>
              <a:t>Violence – due to desensitization</a:t>
            </a:r>
          </a:p>
          <a:p>
            <a:pPr marL="628598" lvl="1" indent="-171450">
              <a:buFont typeface="Arial" panose="020B0604020202020204" pitchFamily="34" charset="0"/>
              <a:buChar char="•"/>
            </a:pPr>
            <a:r>
              <a:rPr lang="en-US" baseline="0" dirty="0" smtClean="0"/>
              <a:t>Irregular Sleep</a:t>
            </a:r>
          </a:p>
          <a:p>
            <a:pPr marL="1085746" marR="0" lvl="2"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I certainly</a:t>
            </a:r>
            <a:r>
              <a:rPr lang="en-US" baseline="0" dirty="0" smtClean="0"/>
              <a:t> don’t want to contribute to a lack of sleep.</a:t>
            </a:r>
          </a:p>
          <a:p>
            <a:pPr marL="628598" lvl="1" indent="-171450">
              <a:buFont typeface="Arial" panose="020B0604020202020204" pitchFamily="34" charset="0"/>
              <a:buChar char="•"/>
            </a:pPr>
            <a:r>
              <a:rPr lang="en-US" baseline="0" dirty="0" smtClean="0"/>
              <a:t>Poor Academic Performance</a:t>
            </a:r>
          </a:p>
          <a:p>
            <a:pPr marL="171450" indent="-171450">
              <a:buFont typeface="Arial" panose="020B0604020202020204" pitchFamily="34" charset="0"/>
              <a:buChar char="•"/>
            </a:pPr>
            <a:r>
              <a:rPr lang="en-US" baseline="0" dirty="0" smtClean="0"/>
              <a:t>Limit exposure to harmful content</a:t>
            </a:r>
          </a:p>
          <a:p>
            <a:pPr marL="628598" lvl="1" indent="-171450">
              <a:buFont typeface="Arial" panose="020B0604020202020204" pitchFamily="34" charset="0"/>
              <a:buChar char="•"/>
            </a:pPr>
            <a:r>
              <a:rPr lang="en-US" baseline="0" dirty="0" smtClean="0"/>
              <a:t>Think adult content</a:t>
            </a:r>
          </a:p>
          <a:p>
            <a:pPr marL="171450" lvl="0" indent="-171450">
              <a:buFont typeface="Arial" panose="020B0604020202020204" pitchFamily="34" charset="0"/>
              <a:buChar char="•"/>
            </a:pPr>
            <a:r>
              <a:rPr lang="en-US" baseline="0" dirty="0" smtClean="0"/>
              <a:t>Bullying from other kids</a:t>
            </a:r>
          </a:p>
          <a:p>
            <a:pPr marL="171450" lvl="0" indent="-171450">
              <a:buFont typeface="Arial" panose="020B0604020202020204" pitchFamily="34" charset="0"/>
              <a:buChar char="•"/>
            </a:pPr>
            <a:r>
              <a:rPr lang="en-US" baseline="0" dirty="0" smtClean="0"/>
              <a:t>Addiction to Devices</a:t>
            </a:r>
          </a:p>
          <a:p>
            <a:pPr marL="171450" lvl="0" indent="-171450">
              <a:buFont typeface="Arial" panose="020B0604020202020204" pitchFamily="34" charset="0"/>
              <a:buChar char="•"/>
            </a:pPr>
            <a:r>
              <a:rPr lang="en-US" baseline="0" dirty="0" smtClean="0"/>
              <a:t>Reduction in fine motor skills, due to too much time with touch devices</a:t>
            </a:r>
          </a:p>
          <a:p>
            <a:pPr marL="628598" lvl="1" indent="-171450">
              <a:buFont typeface="Arial" panose="020B0604020202020204" pitchFamily="34" charset="0"/>
              <a:buChar char="•"/>
            </a:pPr>
            <a:r>
              <a:rPr lang="en-US" baseline="0" dirty="0" smtClean="0"/>
              <a:t>Preschool teacher story</a:t>
            </a:r>
          </a:p>
          <a:p>
            <a:pPr marL="171450" lvl="0" indent="-171450">
              <a:buFont typeface="Arial" panose="020B0604020202020204" pitchFamily="34" charset="0"/>
              <a:buChar char="•"/>
            </a:pPr>
            <a:r>
              <a:rPr lang="en-US" baseline="0" dirty="0" smtClean="0"/>
              <a:t>Be wary of complete removal of devices, it may cause a binge behavior when they do not have limits</a:t>
            </a:r>
          </a:p>
          <a:p>
            <a:pPr marL="171450" lvl="0" indent="-171450">
              <a:buFont typeface="Arial" panose="020B0604020202020204" pitchFamily="34" charset="0"/>
              <a:buChar char="•"/>
            </a:pPr>
            <a:r>
              <a:rPr lang="en-US" baseline="0" dirty="0" smtClean="0"/>
              <a:t>Increase creativity </a:t>
            </a:r>
          </a:p>
          <a:p>
            <a:pPr marL="171450" indent="-171450">
              <a:buFont typeface="Arial" panose="020B0604020202020204" pitchFamily="34" charset="0"/>
              <a:buChar char="•"/>
            </a:pPr>
            <a:r>
              <a:rPr lang="en-US" dirty="0" smtClean="0"/>
              <a:t>They may not need to drive their own cars, but they will need to interact with other humans</a:t>
            </a:r>
          </a:p>
          <a:p>
            <a:pPr marL="628598" lvl="1" indent="-171450">
              <a:buFont typeface="Arial" panose="020B0604020202020204" pitchFamily="34" charset="0"/>
              <a:buChar char="•"/>
            </a:pPr>
            <a:r>
              <a:rPr lang="en-US" dirty="0" smtClean="0"/>
              <a:t>Software teams are a lot about team dynamics and social skills, how can we ensure our kids are social</a:t>
            </a:r>
          </a:p>
          <a:p>
            <a:pPr marL="171450" lvl="0" indent="-171450">
              <a:buFont typeface="Arial" panose="020B0604020202020204" pitchFamily="34" charset="0"/>
              <a:buChar char="•"/>
            </a:pPr>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43</a:t>
            </a:fld>
            <a:endParaRPr lang="en-US"/>
          </a:p>
        </p:txBody>
      </p:sp>
    </p:spTree>
    <p:extLst>
      <p:ext uri="{BB962C8B-B14F-4D97-AF65-F5344CB8AC3E}">
        <p14:creationId xmlns:p14="http://schemas.microsoft.com/office/powerpoint/2010/main" val="277272960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What strategies</a:t>
            </a:r>
            <a:r>
              <a:rPr lang="en-US" baseline="0" dirty="0" smtClean="0"/>
              <a:t> can we use to reduce screen time and mitigate concerns?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44</a:t>
            </a:fld>
            <a:endParaRPr lang="en-US"/>
          </a:p>
        </p:txBody>
      </p:sp>
    </p:spTree>
    <p:extLst>
      <p:ext uri="{BB962C8B-B14F-4D97-AF65-F5344CB8AC3E}">
        <p14:creationId xmlns:p14="http://schemas.microsoft.com/office/powerpoint/2010/main" val="38008384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smtClean="0"/>
              <a:t>Holy</a:t>
            </a:r>
            <a:r>
              <a:rPr lang="en-US" b="1" baseline="0" dirty="0" smtClean="0"/>
              <a:t> Macaroni and cheese sickles </a:t>
            </a:r>
            <a:endParaRPr lang="en-US" b="1" dirty="0" smtClean="0"/>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Differentiate passive consumption from creation time, which is similar to playing piano or writing</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smtClean="0"/>
              <a:t>Ali </a:t>
            </a:r>
            <a:r>
              <a:rPr lang="en-US" sz="1200" b="0" dirty="0" err="1" smtClean="0"/>
              <a:t>Partovi</a:t>
            </a:r>
            <a:endParaRPr lang="en-US" sz="1200" kern="1200" dirty="0" smtClean="0">
              <a:solidFill>
                <a:schemeClr val="tx1"/>
              </a:solidFill>
              <a:effectLst/>
              <a:latin typeface="+mn-lt"/>
              <a:ea typeface="+mn-ea"/>
              <a:cs typeface="+mn-cs"/>
            </a:endParaRP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Provide other habits, family exercise, reading physical books</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encourage active screen time, jumping jacks on commercial</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Don't use screen time as reward or punishment, b/c makes devices seem more important</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45</a:t>
            </a:fld>
            <a:endParaRPr lang="en-US"/>
          </a:p>
        </p:txBody>
      </p:sp>
    </p:spTree>
    <p:extLst>
      <p:ext uri="{BB962C8B-B14F-4D97-AF65-F5344CB8AC3E}">
        <p14:creationId xmlns:p14="http://schemas.microsoft.com/office/powerpoint/2010/main" val="198301976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You</a:t>
            </a:r>
            <a:r>
              <a:rPr lang="en-US" baseline="0" dirty="0" smtClean="0"/>
              <a:t> will need to give your children access to technology, for school work, to socialize</a:t>
            </a:r>
          </a:p>
          <a:p>
            <a:pPr marL="628598" lvl="1" indent="-171450">
              <a:buFont typeface="Arial" panose="020B0604020202020204" pitchFamily="34" charset="0"/>
              <a:buChar char="•"/>
            </a:pPr>
            <a:r>
              <a:rPr lang="en-US" baseline="0" dirty="0" smtClean="0"/>
              <a:t>How can you help guide your kids in the right direction with the use of technology?</a:t>
            </a:r>
          </a:p>
        </p:txBody>
      </p:sp>
      <p:sp>
        <p:nvSpPr>
          <p:cNvPr id="4" name="Slide Number Placeholder 3"/>
          <p:cNvSpPr>
            <a:spLocks noGrp="1"/>
          </p:cNvSpPr>
          <p:nvPr>
            <p:ph type="sldNum" sz="quarter" idx="10"/>
          </p:nvPr>
        </p:nvSpPr>
        <p:spPr/>
        <p:txBody>
          <a:bodyPr/>
          <a:lstStyle/>
          <a:p>
            <a:fld id="{75115322-16FA-F946-85A5-C38FA9752892}" type="slidenum">
              <a:rPr lang="en-US" smtClean="0"/>
              <a:t>46</a:t>
            </a:fld>
            <a:endParaRPr lang="en-US"/>
          </a:p>
        </p:txBody>
      </p:sp>
    </p:spTree>
    <p:extLst>
      <p:ext uri="{BB962C8B-B14F-4D97-AF65-F5344CB8AC3E}">
        <p14:creationId xmlns:p14="http://schemas.microsoft.com/office/powerpoint/2010/main" val="25038506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As a parent you are responsible for protecting your child’s “digital footprint” and digital identity</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How do we manage our </a:t>
            </a:r>
            <a:r>
              <a:rPr lang="en-US" dirty="0" smtClean="0"/>
              <a:t>children's digital persona?</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It is important to think about your child’s privacy rights when posting about them online</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Too much sharing of your child’s information could lead to identity theft, child’s date of birth, full name, location, and other info</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Marketer’s could use this information</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Get permission before posting pictures of other peoples kids</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Ensure you have your privacy settings set correctly on your social media applications</a:t>
            </a:r>
          </a:p>
          <a:p>
            <a:pPr marL="171450" indent="-171450">
              <a:buFont typeface="Arial" panose="020B0604020202020204" pitchFamily="34" charset="0"/>
              <a:buChar char="•"/>
            </a:pPr>
            <a:r>
              <a:rPr lang="en-US" dirty="0" smtClean="0"/>
              <a:t>As developers</a:t>
            </a:r>
            <a:r>
              <a:rPr lang="en-US" baseline="0" dirty="0" smtClean="0"/>
              <a:t> we need to ensure our software provides opportunity for differing levels of security and privacy</a:t>
            </a:r>
            <a:endParaRPr lang="en-US" dirty="0" smtClean="0"/>
          </a:p>
          <a:p>
            <a:pPr marL="171450" indent="-171450">
              <a:buFont typeface="Arial" panose="020B0604020202020204" pitchFamily="34" charset="0"/>
              <a:buChar char="•"/>
            </a:pPr>
            <a:r>
              <a:rPr lang="en-US" dirty="0" smtClean="0"/>
              <a:t>Ephemeral</a:t>
            </a:r>
            <a:r>
              <a:rPr lang="en-US" baseline="0" dirty="0" smtClean="0"/>
              <a:t> Social Media apps</a:t>
            </a:r>
          </a:p>
          <a:p>
            <a:pPr marL="628598" lvl="1" indent="-171450">
              <a:buFont typeface="Arial" panose="020B0604020202020204" pitchFamily="34" charset="0"/>
              <a:buChar char="•"/>
            </a:pPr>
            <a:r>
              <a:rPr lang="en-US" baseline="0" dirty="0" smtClean="0"/>
              <a:t>Snapchat</a:t>
            </a:r>
          </a:p>
          <a:p>
            <a:pPr marL="628598" lvl="1" indent="-171450">
              <a:buFont typeface="Arial" panose="020B0604020202020204" pitchFamily="34" charset="0"/>
              <a:buChar char="•"/>
            </a:pPr>
            <a:r>
              <a:rPr lang="en-US" baseline="0" dirty="0" smtClean="0"/>
              <a:t>Facebook tried with Poke App but pulled it</a:t>
            </a:r>
          </a:p>
          <a:p>
            <a:pPr marL="628598" lvl="1" indent="-171450">
              <a:buFont typeface="Arial" panose="020B0604020202020204" pitchFamily="34" charset="0"/>
              <a:buChar char="•"/>
            </a:pPr>
            <a:r>
              <a:rPr lang="en-US" baseline="0" dirty="0" smtClean="0"/>
              <a:t>Some parent’s forbid usage of other social media apps b/c </a:t>
            </a:r>
            <a:r>
              <a:rPr lang="en-US" baseline="0" dirty="0" err="1" smtClean="0"/>
              <a:t>SnapChat</a:t>
            </a:r>
            <a:r>
              <a:rPr lang="en-US" baseline="0" dirty="0" smtClean="0"/>
              <a:t> deletes messages</a:t>
            </a:r>
          </a:p>
          <a:p>
            <a:pPr marL="171450" lvl="0" indent="-171450">
              <a:buFont typeface="Arial" panose="020B0604020202020204" pitchFamily="34" charset="0"/>
              <a:buChar char="•"/>
            </a:pPr>
            <a:r>
              <a:rPr lang="en-US" baseline="0" dirty="0" smtClean="0"/>
              <a:t>Geo Location concerns</a:t>
            </a:r>
          </a:p>
          <a:p>
            <a:pPr marL="171450" lvl="0" indent="-171450">
              <a:buFont typeface="Arial" panose="020B0604020202020204"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47</a:t>
            </a:fld>
            <a:endParaRPr lang="en-US"/>
          </a:p>
        </p:txBody>
      </p:sp>
    </p:spTree>
    <p:extLst>
      <p:ext uri="{BB962C8B-B14F-4D97-AF65-F5344CB8AC3E}">
        <p14:creationId xmlns:p14="http://schemas.microsoft.com/office/powerpoint/2010/main" val="105315094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Be reasonable and try to set reasonable expectations</a:t>
            </a:r>
            <a:r>
              <a:rPr lang="en-US" sz="1200" kern="1200" dirty="0" smtClean="0">
                <a:solidFill>
                  <a:schemeClr val="tx1"/>
                </a:solidFill>
                <a:effectLst/>
                <a:latin typeface="+mn-lt"/>
                <a:ea typeface="+mn-ea"/>
                <a:cs typeface="+mn-cs"/>
              </a:rPr>
              <a:t>. </a:t>
            </a:r>
          </a:p>
          <a:p>
            <a:pPr marL="628598" lvl="1" indent="-171450">
              <a:buFont typeface="Arial" panose="020B0604020202020204" pitchFamily="34" charset="0"/>
              <a:buChar char="•"/>
            </a:pPr>
            <a:r>
              <a:rPr lang="en-US" kern="1200" baseline="0" dirty="0" smtClean="0">
                <a:solidFill>
                  <a:schemeClr val="tx1"/>
                </a:solidFill>
                <a:effectLst/>
                <a:latin typeface="+mn-lt"/>
                <a:ea typeface="+mn-ea"/>
                <a:cs typeface="+mn-cs"/>
              </a:rPr>
              <a:t>Pulling plug on favorite social site like killing social life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talk with your kids about how they use the services</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Online safety, keep things private (passwords) personal information</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Don’t every meet anyone you don’t know in real life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Support critical thinking and civil behavior</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Help child develop good sense about safety and relationships</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Be good citizens online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Consider requiring Internet use in a high-traffic place in your home</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Not allow in their room alone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Try to get your kids to share their profiles and blogs with you</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Be aware your kids could sign up a new profile</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Google info about your kids every once in a while</a:t>
            </a:r>
            <a:endParaRPr lang="en-US" b="0"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48</a:t>
            </a:fld>
            <a:endParaRPr lang="en-US"/>
          </a:p>
        </p:txBody>
      </p:sp>
    </p:spTree>
    <p:extLst>
      <p:ext uri="{BB962C8B-B14F-4D97-AF65-F5344CB8AC3E}">
        <p14:creationId xmlns:p14="http://schemas.microsoft.com/office/powerpoint/2010/main" val="81171655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What</a:t>
            </a:r>
            <a:r>
              <a:rPr lang="en-US" baseline="0" dirty="0" smtClean="0"/>
              <a:t> applications do we let our children use and what do we hope it will teach them?</a:t>
            </a:r>
          </a:p>
          <a:p>
            <a:pPr marL="628598" lvl="1" indent="-171450">
              <a:buFont typeface="Arial" panose="020B0604020202020204" pitchFamily="34" charset="0"/>
              <a:buChar char="•"/>
            </a:pPr>
            <a:r>
              <a:rPr lang="en-US" sz="1200" b="0" dirty="0" smtClean="0"/>
              <a:t>Ali </a:t>
            </a:r>
            <a:r>
              <a:rPr lang="en-US" sz="1200" b="0" dirty="0" err="1" smtClean="0"/>
              <a:t>Partovi</a:t>
            </a:r>
            <a:r>
              <a:rPr lang="en-US" sz="1200" b="0" dirty="0" smtClean="0"/>
              <a:t> – distinguished</a:t>
            </a:r>
            <a:r>
              <a:rPr lang="en-US" sz="1200" b="0" baseline="0" dirty="0" smtClean="0"/>
              <a:t> creative activities vs consumption activities</a:t>
            </a:r>
          </a:p>
          <a:p>
            <a:pPr marL="1085746" lvl="2" indent="-171450">
              <a:buFont typeface="Arial" panose="020B0604020202020204" pitchFamily="34" charset="0"/>
              <a:buChar char="•"/>
            </a:pPr>
            <a:r>
              <a:rPr lang="en-US" sz="1200" b="0" baseline="0" dirty="0" smtClean="0"/>
              <a:t>Reading apps</a:t>
            </a:r>
          </a:p>
          <a:p>
            <a:pPr marL="1085746" lvl="2" indent="-171450">
              <a:buFont typeface="Arial" panose="020B0604020202020204" pitchFamily="34" charset="0"/>
              <a:buChar char="•"/>
            </a:pPr>
            <a:r>
              <a:rPr lang="en-US" sz="1200" b="0" baseline="0" dirty="0" smtClean="0"/>
              <a:t>Physiology apps</a:t>
            </a:r>
          </a:p>
          <a:p>
            <a:pPr marL="1085746" lvl="2" indent="-171450">
              <a:buFont typeface="Arial" panose="020B0604020202020204" pitchFamily="34" charset="0"/>
              <a:buChar char="•"/>
            </a:pPr>
            <a:r>
              <a:rPr lang="en-US" sz="1200" b="0" baseline="0" dirty="0" smtClean="0"/>
              <a:t>Math apps</a:t>
            </a:r>
          </a:p>
          <a:p>
            <a:pPr marL="1085746" marR="0" lvl="2"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smtClean="0"/>
              <a:t>One category of creative apps is coding apps</a:t>
            </a:r>
          </a:p>
          <a:p>
            <a:pPr marL="1085746" lvl="2" indent="-171450">
              <a:buFont typeface="Arial" panose="020B0604020202020204" pitchFamily="34" charset="0"/>
              <a:buChar char="•"/>
            </a:pPr>
            <a:endParaRPr lang="en-US" sz="1200" b="0" dirty="0"/>
          </a:p>
        </p:txBody>
      </p:sp>
      <p:sp>
        <p:nvSpPr>
          <p:cNvPr id="4" name="Slide Number Placeholder 3"/>
          <p:cNvSpPr>
            <a:spLocks noGrp="1"/>
          </p:cNvSpPr>
          <p:nvPr>
            <p:ph type="sldNum" sz="quarter" idx="10"/>
          </p:nvPr>
        </p:nvSpPr>
        <p:spPr/>
        <p:txBody>
          <a:bodyPr/>
          <a:lstStyle/>
          <a:p>
            <a:fld id="{75115322-16FA-F946-85A5-C38FA9752892}" type="slidenum">
              <a:rPr lang="en-US" smtClean="0"/>
              <a:t>49</a:t>
            </a:fld>
            <a:endParaRPr lang="en-US"/>
          </a:p>
        </p:txBody>
      </p:sp>
    </p:spTree>
    <p:extLst>
      <p:ext uri="{BB962C8B-B14F-4D97-AF65-F5344CB8AC3E}">
        <p14:creationId xmlns:p14="http://schemas.microsoft.com/office/powerpoint/2010/main" val="36321125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a:t>
            </a:fld>
            <a:endParaRPr lang="en-US"/>
          </a:p>
        </p:txBody>
      </p:sp>
    </p:spTree>
    <p:extLst>
      <p:ext uri="{BB962C8B-B14F-4D97-AF65-F5344CB8AC3E}">
        <p14:creationId xmlns:p14="http://schemas.microsoft.com/office/powerpoint/2010/main" val="13228853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Note Scratch</a:t>
            </a:r>
            <a:r>
              <a:rPr lang="en-US" baseline="0" dirty="0" smtClean="0"/>
              <a:t> does not have IOS or Android App only Scratch</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50</a:t>
            </a:fld>
            <a:endParaRPr lang="en-US"/>
          </a:p>
        </p:txBody>
      </p:sp>
    </p:spTree>
    <p:extLst>
      <p:ext uri="{BB962C8B-B14F-4D97-AF65-F5344CB8AC3E}">
        <p14:creationId xmlns:p14="http://schemas.microsoft.com/office/powerpoint/2010/main" val="242139287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How Technology Can assist</a:t>
            </a:r>
            <a:r>
              <a:rPr lang="en-US" baseline="0" dirty="0" smtClean="0"/>
              <a:t> from pregnancy through the first days of child's life</a:t>
            </a:r>
          </a:p>
          <a:p>
            <a:pPr marL="228600" indent="-228600">
              <a:buFont typeface="+mj-lt"/>
              <a:buAutoNum type="arabicPeriod"/>
            </a:pPr>
            <a:r>
              <a:rPr lang="en-US" baseline="0" dirty="0" smtClean="0"/>
              <a:t>How manage career expectations, time, and continuous learning (How to remain effective in your career while still spending time with your family)</a:t>
            </a:r>
          </a:p>
          <a:p>
            <a:pPr marL="228600" indent="-228600">
              <a:buFont typeface="+mj-lt"/>
              <a:buAutoNum type="arabicPeriod"/>
            </a:pPr>
            <a:r>
              <a:rPr lang="en-US" baseline="0" dirty="0" smtClean="0"/>
              <a:t>Discussion of topics related  to children and technology</a:t>
            </a:r>
          </a:p>
          <a:p>
            <a:pPr marL="228600" indent="-228600">
              <a:buFont typeface="+mj-lt"/>
              <a:buAutoNum type="arabicPeriod"/>
            </a:pPr>
            <a:r>
              <a:rPr lang="en-US" baseline="0" dirty="0" smtClean="0"/>
              <a:t>Pull it together: Having a baby is a wonderful experience, which impact your life in many ways, with some planning and hard work you can be successful in parenting and your career</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51</a:t>
            </a:fld>
            <a:endParaRPr lang="en-US"/>
          </a:p>
        </p:txBody>
      </p:sp>
    </p:spTree>
    <p:extLst>
      <p:ext uri="{BB962C8B-B14F-4D97-AF65-F5344CB8AC3E}">
        <p14:creationId xmlns:p14="http://schemas.microsoft.com/office/powerpoint/2010/main" val="182528778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52</a:t>
            </a:fld>
            <a:endParaRPr lang="en-US"/>
          </a:p>
        </p:txBody>
      </p:sp>
    </p:spTree>
    <p:extLst>
      <p:ext uri="{BB962C8B-B14F-4D97-AF65-F5344CB8AC3E}">
        <p14:creationId xmlns:p14="http://schemas.microsoft.com/office/powerpoint/2010/main" val="370249299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53</a:t>
            </a:fld>
            <a:endParaRPr lang="en-US"/>
          </a:p>
        </p:txBody>
      </p:sp>
    </p:spTree>
    <p:extLst>
      <p:ext uri="{BB962C8B-B14F-4D97-AF65-F5344CB8AC3E}">
        <p14:creationId xmlns:p14="http://schemas.microsoft.com/office/powerpoint/2010/main" val="420417271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54</a:t>
            </a:fld>
            <a:endParaRPr lang="en-US"/>
          </a:p>
        </p:txBody>
      </p:sp>
    </p:spTree>
    <p:extLst>
      <p:ext uri="{BB962C8B-B14F-4D97-AF65-F5344CB8AC3E}">
        <p14:creationId xmlns:p14="http://schemas.microsoft.com/office/powerpoint/2010/main" val="31440281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55</a:t>
            </a:fld>
            <a:endParaRPr lang="en-US"/>
          </a:p>
        </p:txBody>
      </p:sp>
    </p:spTree>
    <p:extLst>
      <p:ext uri="{BB962C8B-B14F-4D97-AF65-F5344CB8AC3E}">
        <p14:creationId xmlns:p14="http://schemas.microsoft.com/office/powerpoint/2010/main" val="375619625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56</a:t>
            </a:fld>
            <a:endParaRPr lang="en-US"/>
          </a:p>
        </p:txBody>
      </p:sp>
    </p:spTree>
    <p:extLst>
      <p:ext uri="{BB962C8B-B14F-4D97-AF65-F5344CB8AC3E}">
        <p14:creationId xmlns:p14="http://schemas.microsoft.com/office/powerpoint/2010/main" val="42263782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Explain</a:t>
            </a:r>
            <a:r>
              <a:rPr lang="en-US" baseline="0" dirty="0" smtClean="0"/>
              <a:t> the title bar movement</a:t>
            </a:r>
          </a:p>
          <a:p>
            <a:pPr marL="171450" indent="-171450">
              <a:buFont typeface="Arial" panose="020B0604020202020204" pitchFamily="34" charset="0"/>
              <a:buChar char="•"/>
            </a:pPr>
            <a:r>
              <a:rPr lang="en-US" baseline="0" dirty="0" smtClean="0"/>
              <a:t>Shout out to Cassandra </a:t>
            </a:r>
            <a:r>
              <a:rPr lang="en-US" baseline="0" dirty="0" err="1" smtClean="0"/>
              <a:t>Faris</a:t>
            </a:r>
            <a:endParaRPr lang="en-US" baseline="0" dirty="0" smtClean="0"/>
          </a:p>
          <a:p>
            <a:pPr marL="228600" indent="-228600">
              <a:buFont typeface="+mj-lt"/>
              <a:buAutoNum type="arabicPeriod"/>
            </a:pPr>
            <a:r>
              <a:rPr lang="en-US" dirty="0" smtClean="0"/>
              <a:t>How Technology Can assist</a:t>
            </a:r>
            <a:r>
              <a:rPr lang="en-US" baseline="0" dirty="0" smtClean="0"/>
              <a:t> from pregnancy through the first days of child's life</a:t>
            </a:r>
          </a:p>
          <a:p>
            <a:pPr marL="228600" indent="-228600">
              <a:buFont typeface="+mj-lt"/>
              <a:buAutoNum type="arabicPeriod"/>
            </a:pPr>
            <a:r>
              <a:rPr lang="en-US" baseline="0" dirty="0" smtClean="0"/>
              <a:t>How manage career expectations, time, and continuous learning (How to remain effective in your career while still spending time with your family)</a:t>
            </a:r>
          </a:p>
          <a:p>
            <a:pPr marL="228600" indent="-228600">
              <a:buFont typeface="+mj-lt"/>
              <a:buAutoNum type="arabicPeriod"/>
            </a:pPr>
            <a:r>
              <a:rPr lang="en-US" baseline="0" dirty="0" smtClean="0"/>
              <a:t>Discussion of topics related  to children and technology</a:t>
            </a:r>
          </a:p>
          <a:p>
            <a:pPr marL="228600" indent="-228600">
              <a:buFont typeface="+mj-lt"/>
              <a:buAutoNum type="arabicPeriod"/>
            </a:pPr>
            <a:r>
              <a:rPr lang="en-US" baseline="0" dirty="0" smtClean="0"/>
              <a:t>Ultimately =&gt; Having a baby is a wonderful experience, which impact your life in many ways, with some planning and hard work you can be successful in your parenting and career</a:t>
            </a:r>
            <a:endParaRPr lang="en-US" dirty="0" smtClean="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6</a:t>
            </a:fld>
            <a:endParaRPr lang="en-US"/>
          </a:p>
        </p:txBody>
      </p:sp>
    </p:spTree>
    <p:extLst>
      <p:ext uri="{BB962C8B-B14F-4D97-AF65-F5344CB8AC3E}">
        <p14:creationId xmlns:p14="http://schemas.microsoft.com/office/powerpoint/2010/main" val="9703031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7</a:t>
            </a:fld>
            <a:endParaRPr lang="en-US"/>
          </a:p>
        </p:txBody>
      </p:sp>
    </p:spTree>
    <p:extLst>
      <p:ext uri="{BB962C8B-B14F-4D97-AF65-F5344CB8AC3E}">
        <p14:creationId xmlns:p14="http://schemas.microsoft.com/office/powerpoint/2010/main" val="3007005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Worked in fortune 50 company </a:t>
            </a:r>
          </a:p>
          <a:p>
            <a:pPr marL="171450" indent="-171450">
              <a:buFont typeface="Arial" panose="020B0604020202020204" pitchFamily="34" charset="0"/>
              <a:buChar char="•"/>
            </a:pPr>
            <a:r>
              <a:rPr lang="en-US" dirty="0"/>
              <a:t>C</a:t>
            </a:r>
            <a:r>
              <a:rPr lang="en-US" dirty="0" smtClean="0"/>
              <a:t>onsulting</a:t>
            </a:r>
          </a:p>
          <a:p>
            <a:pPr marL="171450" indent="-171450">
              <a:buFont typeface="Arial" panose="020B0604020202020204" pitchFamily="34" charset="0"/>
              <a:buChar char="•"/>
            </a:pPr>
            <a:r>
              <a:rPr lang="en-US" dirty="0" smtClean="0"/>
              <a:t>Federal Government</a:t>
            </a:r>
          </a:p>
          <a:p>
            <a:pPr marL="171450" indent="-171450">
              <a:buFont typeface="Arial" panose="020B0604020202020204" pitchFamily="34" charset="0"/>
              <a:buChar char="•"/>
            </a:pPr>
            <a:r>
              <a:rPr lang="en-US" dirty="0" smtClean="0"/>
              <a:t>Local Government</a:t>
            </a:r>
          </a:p>
          <a:p>
            <a:pPr marL="171450" indent="-171450">
              <a:buFont typeface="Arial" panose="020B0604020202020204" pitchFamily="34" charset="0"/>
              <a:buChar char="•"/>
            </a:pPr>
            <a:r>
              <a:rPr lang="en-US" dirty="0" smtClean="0"/>
              <a:t>Small business</a:t>
            </a:r>
          </a:p>
          <a:p>
            <a:pPr marL="171450" indent="-171450">
              <a:buFont typeface="Arial" panose="020B0604020202020204" pitchFamily="34" charset="0"/>
              <a:buChar char="•"/>
            </a:pPr>
            <a:r>
              <a:rPr lang="en-US" dirty="0" smtClean="0"/>
              <a:t>I prefer to work for a company where I am not a cost center, but a revenue generator.</a:t>
            </a:r>
          </a:p>
          <a:p>
            <a:pPr marL="628598" lvl="1" indent="-171450">
              <a:buFont typeface="Arial" panose="020B0604020202020204" pitchFamily="34" charset="0"/>
              <a:buChar char="•"/>
            </a:pPr>
            <a:r>
              <a:rPr lang="en-US" dirty="0" smtClean="0"/>
              <a:t>I believe this changes how developers interact with business</a:t>
            </a:r>
          </a:p>
          <a:p>
            <a:pPr marL="628598" lvl="1" indent="-171450">
              <a:buFont typeface="Arial" panose="020B0604020202020204" pitchFamily="34" charset="0"/>
              <a:buChar char="•"/>
            </a:pPr>
            <a:r>
              <a:rPr lang="en-US" dirty="0" smtClean="0"/>
              <a:t>Many companies have not come to the conclusion that their core competencies are in technology</a:t>
            </a:r>
          </a:p>
          <a:p>
            <a:pPr marL="628598" lvl="1" indent="-171450">
              <a:buFont typeface="Arial" panose="020B0604020202020204" pitchFamily="34" charset="0"/>
              <a:buChar char="•"/>
            </a:pPr>
            <a:r>
              <a:rPr lang="en-US" dirty="0" smtClean="0"/>
              <a:t>I enjoy working for HMB, if you have questions about HMB or its culture please feel free to talk to me or the (recruiter) sitting down in the front.</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8</a:t>
            </a:fld>
            <a:endParaRPr lang="en-US"/>
          </a:p>
        </p:txBody>
      </p:sp>
    </p:spTree>
    <p:extLst>
      <p:ext uri="{BB962C8B-B14F-4D97-AF65-F5344CB8AC3E}">
        <p14:creationId xmlns:p14="http://schemas.microsoft.com/office/powerpoint/2010/main" val="471122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I am not naming the children with their full names this is something we will dive into during the children with technology section </a:t>
            </a:r>
          </a:p>
        </p:txBody>
      </p:sp>
      <p:sp>
        <p:nvSpPr>
          <p:cNvPr id="4" name="Slide Number Placeholder 3"/>
          <p:cNvSpPr>
            <a:spLocks noGrp="1"/>
          </p:cNvSpPr>
          <p:nvPr>
            <p:ph type="sldNum" sz="quarter" idx="10"/>
          </p:nvPr>
        </p:nvSpPr>
        <p:spPr/>
        <p:txBody>
          <a:bodyPr/>
          <a:lstStyle/>
          <a:p>
            <a:fld id="{75115322-16FA-F946-85A5-C38FA9752892}" type="slidenum">
              <a:rPr lang="en-US" smtClean="0"/>
              <a:t>9</a:t>
            </a:fld>
            <a:endParaRPr lang="en-US"/>
          </a:p>
        </p:txBody>
      </p:sp>
    </p:spTree>
    <p:extLst>
      <p:ext uri="{BB962C8B-B14F-4D97-AF65-F5344CB8AC3E}">
        <p14:creationId xmlns:p14="http://schemas.microsoft.com/office/powerpoint/2010/main" val="2317698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677334" y="2914650"/>
            <a:ext cx="7095067" cy="1314450"/>
          </a:xfrm>
        </p:spPr>
        <p:txBody>
          <a:bodyPr/>
          <a:lstStyle>
            <a:lvl1pPr marL="0" indent="0" algn="l">
              <a:buNone/>
              <a:defRPr>
                <a:solidFill>
                  <a:schemeClr val="tx1">
                    <a:tint val="75000"/>
                  </a:schemeClr>
                </a:solidFill>
              </a:defRPr>
            </a:lvl1pPr>
            <a:lvl2pPr marL="457148" indent="0" algn="ctr">
              <a:buNone/>
              <a:defRPr>
                <a:solidFill>
                  <a:schemeClr val="tx1">
                    <a:tint val="75000"/>
                  </a:schemeClr>
                </a:solidFill>
              </a:defRPr>
            </a:lvl2pPr>
            <a:lvl3pPr marL="914296" indent="0" algn="ctr">
              <a:buNone/>
              <a:defRPr>
                <a:solidFill>
                  <a:schemeClr val="tx1">
                    <a:tint val="75000"/>
                  </a:schemeClr>
                </a:solidFill>
              </a:defRPr>
            </a:lvl3pPr>
            <a:lvl4pPr marL="1371444" indent="0" algn="ctr">
              <a:buNone/>
              <a:defRPr>
                <a:solidFill>
                  <a:schemeClr val="tx1">
                    <a:tint val="75000"/>
                  </a:schemeClr>
                </a:solidFill>
              </a:defRPr>
            </a:lvl4pPr>
            <a:lvl5pPr marL="1828592" indent="0" algn="ctr">
              <a:buNone/>
              <a:defRPr>
                <a:solidFill>
                  <a:schemeClr val="tx1">
                    <a:tint val="75000"/>
                  </a:schemeClr>
                </a:solidFill>
              </a:defRPr>
            </a:lvl5pPr>
            <a:lvl6pPr marL="2285740" indent="0" algn="ctr">
              <a:buNone/>
              <a:defRPr>
                <a:solidFill>
                  <a:schemeClr val="tx1">
                    <a:tint val="75000"/>
                  </a:schemeClr>
                </a:solidFill>
              </a:defRPr>
            </a:lvl6pPr>
            <a:lvl7pPr marL="2742888" indent="0" algn="ctr">
              <a:buNone/>
              <a:defRPr>
                <a:solidFill>
                  <a:schemeClr val="tx1">
                    <a:tint val="75000"/>
                  </a:schemeClr>
                </a:solidFill>
              </a:defRPr>
            </a:lvl7pPr>
            <a:lvl8pPr marL="3200036" indent="0" algn="ctr">
              <a:buNone/>
              <a:defRPr>
                <a:solidFill>
                  <a:schemeClr val="tx1">
                    <a:tint val="75000"/>
                  </a:schemeClr>
                </a:solidFill>
              </a:defRPr>
            </a:lvl8pPr>
            <a:lvl9pPr marL="3657184" indent="0" algn="ctr">
              <a:buNone/>
              <a:defRPr>
                <a:solidFill>
                  <a:schemeClr val="tx1">
                    <a:tint val="75000"/>
                  </a:schemeClr>
                </a:solidFill>
              </a:defRPr>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343927"/>
            <a:ext cx="5486400" cy="425054"/>
          </a:xfrm>
        </p:spPr>
        <p:txBody>
          <a:bodyPr anchor="b"/>
          <a:lstStyle>
            <a:lvl1pPr algn="l">
              <a:defRPr sz="2000" b="0"/>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459582"/>
            <a:ext cx="5486400" cy="2860232"/>
          </a:xfrm>
        </p:spPr>
        <p:txBody>
          <a:bodyPr/>
          <a:lstStyle>
            <a:lvl1pPr marL="0" indent="0">
              <a:buNone/>
              <a:defRPr sz="3200"/>
            </a:lvl1pPr>
            <a:lvl2pPr marL="457148" indent="0">
              <a:buNone/>
              <a:defRPr sz="2800"/>
            </a:lvl2pPr>
            <a:lvl3pPr marL="914296" indent="0">
              <a:buNone/>
              <a:defRPr sz="2400"/>
            </a:lvl3pPr>
            <a:lvl4pPr marL="1371444" indent="0">
              <a:buNone/>
              <a:defRPr sz="2000"/>
            </a:lvl4pPr>
            <a:lvl5pPr marL="1828592" indent="0">
              <a:buNone/>
              <a:defRPr sz="2000"/>
            </a:lvl5pPr>
            <a:lvl6pPr marL="2285740" indent="0">
              <a:buNone/>
              <a:defRPr sz="2000"/>
            </a:lvl6pPr>
            <a:lvl7pPr marL="2742888" indent="0">
              <a:buNone/>
              <a:defRPr sz="2000"/>
            </a:lvl7pPr>
            <a:lvl8pPr marL="3200036" indent="0">
              <a:buNone/>
              <a:defRPr sz="2000"/>
            </a:lvl8pPr>
            <a:lvl9pPr marL="3657184" indent="0">
              <a:buNone/>
              <a:defRPr sz="2000"/>
            </a:lvl9pPr>
          </a:lstStyle>
          <a:p>
            <a:endParaRPr lang="en-US" dirty="0"/>
          </a:p>
        </p:txBody>
      </p:sp>
      <p:sp>
        <p:nvSpPr>
          <p:cNvPr id="4" name="Text Placeholder 3"/>
          <p:cNvSpPr>
            <a:spLocks noGrp="1"/>
          </p:cNvSpPr>
          <p:nvPr>
            <p:ph type="body" sz="half" idx="2"/>
          </p:nvPr>
        </p:nvSpPr>
        <p:spPr>
          <a:xfrm>
            <a:off x="1792288" y="3768981"/>
            <a:ext cx="5486400" cy="603647"/>
          </a:xfrm>
        </p:spPr>
        <p:txBody>
          <a:bodyPr>
            <a:normAutofit/>
          </a:bodyPr>
          <a:lstStyle>
            <a:lvl1pPr marL="0" indent="0">
              <a:buNone/>
              <a:defRPr sz="1000"/>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057444" y="205980"/>
            <a:ext cx="629356" cy="4174888"/>
          </a:xfrm>
        </p:spPr>
        <p:txBody>
          <a:bodyPr vert="eaVert"/>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a:off x="457200" y="205980"/>
            <a:ext cx="7536744" cy="4174888"/>
          </a:xfrm>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1148389"/>
            <a:ext cx="2555729" cy="2947940"/>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5" name="Text Placeholder 13"/>
          <p:cNvSpPr>
            <a:spLocks noGrp="1"/>
          </p:cNvSpPr>
          <p:nvPr>
            <p:ph type="body" sz="quarter" idx="12"/>
          </p:nvPr>
        </p:nvSpPr>
        <p:spPr>
          <a:xfrm>
            <a:off x="3292430" y="1148389"/>
            <a:ext cx="2555729" cy="2947940"/>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6" name="Text Placeholder 13"/>
          <p:cNvSpPr>
            <a:spLocks noGrp="1"/>
          </p:cNvSpPr>
          <p:nvPr>
            <p:ph type="body" sz="quarter" idx="13"/>
          </p:nvPr>
        </p:nvSpPr>
        <p:spPr>
          <a:xfrm>
            <a:off x="6138769" y="1148389"/>
            <a:ext cx="2555729" cy="2947940"/>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Tree>
    <p:extLst>
      <p:ext uri="{BB962C8B-B14F-4D97-AF65-F5344CB8AC3E}">
        <p14:creationId xmlns:p14="http://schemas.microsoft.com/office/powerpoint/2010/main" val="424392534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3 column with 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2971031"/>
            <a:ext cx="2555729" cy="1156085"/>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7" name="Text Placeholder 3"/>
          <p:cNvSpPr>
            <a:spLocks noGrp="1"/>
          </p:cNvSpPr>
          <p:nvPr>
            <p:ph type="body" sz="half" idx="2"/>
          </p:nvPr>
        </p:nvSpPr>
        <p:spPr>
          <a:xfrm>
            <a:off x="449505" y="2561841"/>
            <a:ext cx="2552313" cy="30143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5" name="Picture Placeholder 4"/>
          <p:cNvSpPr>
            <a:spLocks noGrp="1"/>
          </p:cNvSpPr>
          <p:nvPr>
            <p:ph type="pic" sz="quarter" idx="14"/>
          </p:nvPr>
        </p:nvSpPr>
        <p:spPr>
          <a:xfrm>
            <a:off x="446425" y="1100860"/>
            <a:ext cx="2555539" cy="1416050"/>
          </a:xfrm>
        </p:spPr>
        <p:txBody>
          <a:bodyPr/>
          <a:lstStyle/>
          <a:p>
            <a:endParaRPr lang="en-US"/>
          </a:p>
        </p:txBody>
      </p:sp>
      <p:cxnSp>
        <p:nvCxnSpPr>
          <p:cNvPr id="10" name="Straight Connector 9"/>
          <p:cNvCxnSpPr/>
          <p:nvPr userDrawn="1"/>
        </p:nvCxnSpPr>
        <p:spPr>
          <a:xfrm>
            <a:off x="438727" y="2894060"/>
            <a:ext cx="2570788"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13" name="Text Placeholder 13"/>
          <p:cNvSpPr>
            <a:spLocks noGrp="1"/>
          </p:cNvSpPr>
          <p:nvPr>
            <p:ph type="body" sz="quarter" idx="15"/>
          </p:nvPr>
        </p:nvSpPr>
        <p:spPr>
          <a:xfrm>
            <a:off x="3284731" y="2969492"/>
            <a:ext cx="2555729" cy="1156085"/>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7" name="Text Placeholder 3"/>
          <p:cNvSpPr>
            <a:spLocks noGrp="1"/>
          </p:cNvSpPr>
          <p:nvPr>
            <p:ph type="body" sz="half" idx="16"/>
          </p:nvPr>
        </p:nvSpPr>
        <p:spPr>
          <a:xfrm>
            <a:off x="3288148" y="2560302"/>
            <a:ext cx="2552313" cy="30143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18" name="Picture Placeholder 4"/>
          <p:cNvSpPr>
            <a:spLocks noGrp="1"/>
          </p:cNvSpPr>
          <p:nvPr>
            <p:ph type="pic" sz="quarter" idx="17"/>
          </p:nvPr>
        </p:nvSpPr>
        <p:spPr>
          <a:xfrm>
            <a:off x="3285067" y="1099321"/>
            <a:ext cx="2555539" cy="1416050"/>
          </a:xfrm>
        </p:spPr>
        <p:txBody>
          <a:bodyPr/>
          <a:lstStyle/>
          <a:p>
            <a:endParaRPr lang="en-US"/>
          </a:p>
        </p:txBody>
      </p:sp>
      <p:cxnSp>
        <p:nvCxnSpPr>
          <p:cNvPr id="19" name="Straight Connector 18"/>
          <p:cNvCxnSpPr/>
          <p:nvPr userDrawn="1"/>
        </p:nvCxnSpPr>
        <p:spPr>
          <a:xfrm>
            <a:off x="3277369" y="2892521"/>
            <a:ext cx="2570788"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20" name="Text Placeholder 13"/>
          <p:cNvSpPr>
            <a:spLocks noGrp="1"/>
          </p:cNvSpPr>
          <p:nvPr>
            <p:ph type="body" sz="quarter" idx="18"/>
          </p:nvPr>
        </p:nvSpPr>
        <p:spPr>
          <a:xfrm>
            <a:off x="6138769" y="2967953"/>
            <a:ext cx="2555729" cy="1156085"/>
          </a:xfrm>
        </p:spPr>
        <p:txBody>
          <a:bodyPr/>
          <a:lstStyle>
            <a:lvl1pPr marL="0" indent="0">
              <a:buNone/>
              <a:defRPr/>
            </a:lvl1pPr>
            <a:lvl2pPr marL="457148" indent="0">
              <a:buNone/>
              <a:defRPr/>
            </a:lvl2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21" name="Text Placeholder 3"/>
          <p:cNvSpPr>
            <a:spLocks noGrp="1"/>
          </p:cNvSpPr>
          <p:nvPr>
            <p:ph type="body" sz="half" idx="19"/>
          </p:nvPr>
        </p:nvSpPr>
        <p:spPr>
          <a:xfrm>
            <a:off x="6142184" y="2558763"/>
            <a:ext cx="2552313" cy="30143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22" name="Picture Placeholder 4"/>
          <p:cNvSpPr>
            <a:spLocks noGrp="1"/>
          </p:cNvSpPr>
          <p:nvPr>
            <p:ph type="pic" sz="quarter" idx="20"/>
          </p:nvPr>
        </p:nvSpPr>
        <p:spPr>
          <a:xfrm>
            <a:off x="6139104" y="1097782"/>
            <a:ext cx="2555539" cy="1416050"/>
          </a:xfrm>
        </p:spPr>
        <p:txBody>
          <a:bodyPr/>
          <a:lstStyle/>
          <a:p>
            <a:endParaRPr lang="en-US"/>
          </a:p>
        </p:txBody>
      </p:sp>
      <p:cxnSp>
        <p:nvCxnSpPr>
          <p:cNvPr id="23" name="Straight Connector 22"/>
          <p:cNvCxnSpPr/>
          <p:nvPr userDrawn="1"/>
        </p:nvCxnSpPr>
        <p:spPr>
          <a:xfrm>
            <a:off x="6131406" y="2890982"/>
            <a:ext cx="2570788"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004374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4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3" name="Text Placeholder 13"/>
          <p:cNvSpPr>
            <a:spLocks noGrp="1"/>
          </p:cNvSpPr>
          <p:nvPr>
            <p:ph type="body" sz="quarter" idx="12"/>
          </p:nvPr>
        </p:nvSpPr>
        <p:spPr>
          <a:xfrm>
            <a:off x="2582255"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7" name="Text Placeholder 13"/>
          <p:cNvSpPr>
            <a:spLocks noGrp="1"/>
          </p:cNvSpPr>
          <p:nvPr>
            <p:ph type="body" sz="quarter" idx="13"/>
          </p:nvPr>
        </p:nvSpPr>
        <p:spPr>
          <a:xfrm>
            <a:off x="4718421"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8" name="Text Placeholder 13"/>
          <p:cNvSpPr>
            <a:spLocks noGrp="1"/>
          </p:cNvSpPr>
          <p:nvPr>
            <p:ph type="body" sz="quarter" idx="14"/>
          </p:nvPr>
        </p:nvSpPr>
        <p:spPr>
          <a:xfrm>
            <a:off x="6854588"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Tree>
    <p:extLst>
      <p:ext uri="{BB962C8B-B14F-4D97-AF65-F5344CB8AC3E}">
        <p14:creationId xmlns:p14="http://schemas.microsoft.com/office/powerpoint/2010/main" val="93436087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4 column with 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3124970"/>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8" name="Text Placeholder 3"/>
          <p:cNvSpPr>
            <a:spLocks noGrp="1"/>
          </p:cNvSpPr>
          <p:nvPr>
            <p:ph type="body" sz="half" idx="2"/>
          </p:nvPr>
        </p:nvSpPr>
        <p:spPr>
          <a:xfrm>
            <a:off x="449506" y="2584932"/>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9" name="Picture Placeholder 4"/>
          <p:cNvSpPr>
            <a:spLocks noGrp="1"/>
          </p:cNvSpPr>
          <p:nvPr>
            <p:ph type="pic" sz="quarter" idx="15"/>
          </p:nvPr>
        </p:nvSpPr>
        <p:spPr>
          <a:xfrm>
            <a:off x="446425" y="1100860"/>
            <a:ext cx="1854970" cy="1416050"/>
          </a:xfrm>
        </p:spPr>
        <p:txBody>
          <a:bodyPr/>
          <a:lstStyle/>
          <a:p>
            <a:endParaRPr lang="en-US"/>
          </a:p>
        </p:txBody>
      </p:sp>
      <p:cxnSp>
        <p:nvCxnSpPr>
          <p:cNvPr id="10" name="Straight Connector 9"/>
          <p:cNvCxnSpPr/>
          <p:nvPr userDrawn="1"/>
        </p:nvCxnSpPr>
        <p:spPr>
          <a:xfrm>
            <a:off x="438728" y="3063154"/>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12" name="Text Placeholder 13"/>
          <p:cNvSpPr>
            <a:spLocks noGrp="1"/>
          </p:cNvSpPr>
          <p:nvPr>
            <p:ph type="body" sz="quarter" idx="16"/>
          </p:nvPr>
        </p:nvSpPr>
        <p:spPr>
          <a:xfrm>
            <a:off x="2584307"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15" name="Text Placeholder 3"/>
          <p:cNvSpPr>
            <a:spLocks noGrp="1"/>
          </p:cNvSpPr>
          <p:nvPr>
            <p:ph type="body" sz="half" idx="17"/>
          </p:nvPr>
        </p:nvSpPr>
        <p:spPr>
          <a:xfrm>
            <a:off x="2587724"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16" name="Picture Placeholder 4"/>
          <p:cNvSpPr>
            <a:spLocks noGrp="1"/>
          </p:cNvSpPr>
          <p:nvPr>
            <p:ph type="pic" sz="quarter" idx="18"/>
          </p:nvPr>
        </p:nvSpPr>
        <p:spPr>
          <a:xfrm>
            <a:off x="2584644" y="1099321"/>
            <a:ext cx="1854970" cy="1416050"/>
          </a:xfrm>
        </p:spPr>
        <p:txBody>
          <a:bodyPr/>
          <a:lstStyle/>
          <a:p>
            <a:endParaRPr lang="en-US"/>
          </a:p>
        </p:txBody>
      </p:sp>
      <p:cxnSp>
        <p:nvCxnSpPr>
          <p:cNvPr id="19" name="Straight Connector 18"/>
          <p:cNvCxnSpPr/>
          <p:nvPr userDrawn="1"/>
        </p:nvCxnSpPr>
        <p:spPr>
          <a:xfrm>
            <a:off x="2576946"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20" name="Text Placeholder 13"/>
          <p:cNvSpPr>
            <a:spLocks noGrp="1"/>
          </p:cNvSpPr>
          <p:nvPr>
            <p:ph type="body" sz="quarter" idx="19"/>
          </p:nvPr>
        </p:nvSpPr>
        <p:spPr>
          <a:xfrm>
            <a:off x="4716368"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21" name="Text Placeholder 3"/>
          <p:cNvSpPr>
            <a:spLocks noGrp="1"/>
          </p:cNvSpPr>
          <p:nvPr>
            <p:ph type="body" sz="half" idx="20"/>
          </p:nvPr>
        </p:nvSpPr>
        <p:spPr>
          <a:xfrm>
            <a:off x="4719785"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22" name="Picture Placeholder 4"/>
          <p:cNvSpPr>
            <a:spLocks noGrp="1"/>
          </p:cNvSpPr>
          <p:nvPr>
            <p:ph type="pic" sz="quarter" idx="21"/>
          </p:nvPr>
        </p:nvSpPr>
        <p:spPr>
          <a:xfrm>
            <a:off x="4716705" y="1099321"/>
            <a:ext cx="1854970" cy="1416050"/>
          </a:xfrm>
        </p:spPr>
        <p:txBody>
          <a:bodyPr/>
          <a:lstStyle/>
          <a:p>
            <a:endParaRPr lang="en-US"/>
          </a:p>
        </p:txBody>
      </p:sp>
      <p:cxnSp>
        <p:nvCxnSpPr>
          <p:cNvPr id="23" name="Straight Connector 22"/>
          <p:cNvCxnSpPr/>
          <p:nvPr userDrawn="1"/>
        </p:nvCxnSpPr>
        <p:spPr>
          <a:xfrm>
            <a:off x="4709007"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24" name="Text Placeholder 13"/>
          <p:cNvSpPr>
            <a:spLocks noGrp="1"/>
          </p:cNvSpPr>
          <p:nvPr>
            <p:ph type="body" sz="quarter" idx="22"/>
          </p:nvPr>
        </p:nvSpPr>
        <p:spPr>
          <a:xfrm>
            <a:off x="6856125"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25" name="Text Placeholder 3"/>
          <p:cNvSpPr>
            <a:spLocks noGrp="1"/>
          </p:cNvSpPr>
          <p:nvPr>
            <p:ph type="body" sz="half" idx="23"/>
          </p:nvPr>
        </p:nvSpPr>
        <p:spPr>
          <a:xfrm>
            <a:off x="6859542"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26" name="Picture Placeholder 4"/>
          <p:cNvSpPr>
            <a:spLocks noGrp="1"/>
          </p:cNvSpPr>
          <p:nvPr>
            <p:ph type="pic" sz="quarter" idx="24"/>
          </p:nvPr>
        </p:nvSpPr>
        <p:spPr>
          <a:xfrm>
            <a:off x="6856462" y="1099321"/>
            <a:ext cx="1854970" cy="1416050"/>
          </a:xfrm>
        </p:spPr>
        <p:txBody>
          <a:bodyPr/>
          <a:lstStyle/>
          <a:p>
            <a:endParaRPr lang="en-US"/>
          </a:p>
        </p:txBody>
      </p:sp>
      <p:cxnSp>
        <p:nvCxnSpPr>
          <p:cNvPr id="27" name="Straight Connector 26"/>
          <p:cNvCxnSpPr/>
          <p:nvPr userDrawn="1"/>
        </p:nvCxnSpPr>
        <p:spPr>
          <a:xfrm>
            <a:off x="6848764"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89428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4 column with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3124970"/>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8" name="Text Placeholder 3"/>
          <p:cNvSpPr>
            <a:spLocks noGrp="1"/>
          </p:cNvSpPr>
          <p:nvPr>
            <p:ph type="body" sz="half" idx="2"/>
          </p:nvPr>
        </p:nvSpPr>
        <p:spPr>
          <a:xfrm>
            <a:off x="449506" y="2584932"/>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10" name="Straight Connector 9"/>
          <p:cNvCxnSpPr/>
          <p:nvPr userDrawn="1"/>
        </p:nvCxnSpPr>
        <p:spPr>
          <a:xfrm>
            <a:off x="438728" y="3063154"/>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5" name="Chart Placeholder 4"/>
          <p:cNvSpPr>
            <a:spLocks noGrp="1"/>
          </p:cNvSpPr>
          <p:nvPr>
            <p:ph type="chart" sz="quarter" idx="25"/>
          </p:nvPr>
        </p:nvSpPr>
        <p:spPr>
          <a:xfrm>
            <a:off x="446425" y="1100043"/>
            <a:ext cx="1854970" cy="1432261"/>
          </a:xfrm>
        </p:spPr>
        <p:txBody>
          <a:bodyPr/>
          <a:lstStyle/>
          <a:p>
            <a:endParaRPr lang="en-US"/>
          </a:p>
        </p:txBody>
      </p:sp>
      <p:sp>
        <p:nvSpPr>
          <p:cNvPr id="28" name="Text Placeholder 13"/>
          <p:cNvSpPr>
            <a:spLocks noGrp="1"/>
          </p:cNvSpPr>
          <p:nvPr>
            <p:ph type="body" sz="quarter" idx="26"/>
          </p:nvPr>
        </p:nvSpPr>
        <p:spPr>
          <a:xfrm>
            <a:off x="2584306"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29" name="Text Placeholder 3"/>
          <p:cNvSpPr>
            <a:spLocks noGrp="1"/>
          </p:cNvSpPr>
          <p:nvPr>
            <p:ph type="body" sz="half" idx="27"/>
          </p:nvPr>
        </p:nvSpPr>
        <p:spPr>
          <a:xfrm>
            <a:off x="2587723"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30" name="Straight Connector 29"/>
          <p:cNvCxnSpPr/>
          <p:nvPr userDrawn="1"/>
        </p:nvCxnSpPr>
        <p:spPr>
          <a:xfrm>
            <a:off x="2576945"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1" name="Chart Placeholder 4"/>
          <p:cNvSpPr>
            <a:spLocks noGrp="1"/>
          </p:cNvSpPr>
          <p:nvPr>
            <p:ph type="chart" sz="quarter" idx="28"/>
          </p:nvPr>
        </p:nvSpPr>
        <p:spPr>
          <a:xfrm>
            <a:off x="2584642" y="1098504"/>
            <a:ext cx="1854970" cy="1432261"/>
          </a:xfrm>
        </p:spPr>
        <p:txBody>
          <a:bodyPr/>
          <a:lstStyle/>
          <a:p>
            <a:endParaRPr lang="en-US"/>
          </a:p>
        </p:txBody>
      </p:sp>
      <p:sp>
        <p:nvSpPr>
          <p:cNvPr id="32" name="Text Placeholder 13"/>
          <p:cNvSpPr>
            <a:spLocks noGrp="1"/>
          </p:cNvSpPr>
          <p:nvPr>
            <p:ph type="body" sz="quarter" idx="29"/>
          </p:nvPr>
        </p:nvSpPr>
        <p:spPr>
          <a:xfrm>
            <a:off x="4714829" y="3121892"/>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33" name="Text Placeholder 3"/>
          <p:cNvSpPr>
            <a:spLocks noGrp="1"/>
          </p:cNvSpPr>
          <p:nvPr>
            <p:ph type="body" sz="half" idx="30"/>
          </p:nvPr>
        </p:nvSpPr>
        <p:spPr>
          <a:xfrm>
            <a:off x="4718245" y="2581854"/>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34" name="Straight Connector 33"/>
          <p:cNvCxnSpPr/>
          <p:nvPr userDrawn="1"/>
        </p:nvCxnSpPr>
        <p:spPr>
          <a:xfrm>
            <a:off x="4707467" y="3060076"/>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5" name="Chart Placeholder 4"/>
          <p:cNvSpPr>
            <a:spLocks noGrp="1"/>
          </p:cNvSpPr>
          <p:nvPr>
            <p:ph type="chart" sz="quarter" idx="31"/>
          </p:nvPr>
        </p:nvSpPr>
        <p:spPr>
          <a:xfrm>
            <a:off x="4715163" y="1096965"/>
            <a:ext cx="1854970" cy="1432261"/>
          </a:xfrm>
        </p:spPr>
        <p:txBody>
          <a:bodyPr/>
          <a:lstStyle/>
          <a:p>
            <a:endParaRPr lang="en-US"/>
          </a:p>
        </p:txBody>
      </p:sp>
      <p:sp>
        <p:nvSpPr>
          <p:cNvPr id="36" name="Text Placeholder 13"/>
          <p:cNvSpPr>
            <a:spLocks noGrp="1"/>
          </p:cNvSpPr>
          <p:nvPr>
            <p:ph type="body" sz="quarter" idx="32"/>
          </p:nvPr>
        </p:nvSpPr>
        <p:spPr>
          <a:xfrm>
            <a:off x="6860743" y="3128050"/>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37" name="Text Placeholder 3"/>
          <p:cNvSpPr>
            <a:spLocks noGrp="1"/>
          </p:cNvSpPr>
          <p:nvPr>
            <p:ph type="body" sz="half" idx="33"/>
          </p:nvPr>
        </p:nvSpPr>
        <p:spPr>
          <a:xfrm>
            <a:off x="6864160" y="2588012"/>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38" name="Straight Connector 37"/>
          <p:cNvCxnSpPr/>
          <p:nvPr userDrawn="1"/>
        </p:nvCxnSpPr>
        <p:spPr>
          <a:xfrm>
            <a:off x="6853382" y="3066234"/>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9" name="Chart Placeholder 4"/>
          <p:cNvSpPr>
            <a:spLocks noGrp="1"/>
          </p:cNvSpPr>
          <p:nvPr>
            <p:ph type="chart" sz="quarter" idx="34"/>
          </p:nvPr>
        </p:nvSpPr>
        <p:spPr>
          <a:xfrm>
            <a:off x="6861078" y="1103123"/>
            <a:ext cx="1854970" cy="1432261"/>
          </a:xfrm>
        </p:spPr>
        <p:txBody>
          <a:bodyPr/>
          <a:lstStyle/>
          <a:p>
            <a:endParaRPr lang="en-US"/>
          </a:p>
        </p:txBody>
      </p:sp>
    </p:spTree>
    <p:extLst>
      <p:ext uri="{BB962C8B-B14F-4D97-AF65-F5344CB8AC3E}">
        <p14:creationId xmlns:p14="http://schemas.microsoft.com/office/powerpoint/2010/main" val="2388513127"/>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text, full photo">
    <p:spTree>
      <p:nvGrpSpPr>
        <p:cNvPr id="1" name=""/>
        <p:cNvGrpSpPr/>
        <p:nvPr/>
      </p:nvGrpSpPr>
      <p:grpSpPr>
        <a:xfrm>
          <a:off x="0" y="0"/>
          <a:ext cx="0" cy="0"/>
          <a:chOff x="0" y="0"/>
          <a:chExt cx="0" cy="0"/>
        </a:xfrm>
      </p:grpSpPr>
      <p:sp>
        <p:nvSpPr>
          <p:cNvPr id="2" name="Title 1"/>
          <p:cNvSpPr>
            <a:spLocks noGrp="1"/>
          </p:cNvSpPr>
          <p:nvPr>
            <p:ph type="title"/>
          </p:nvPr>
        </p:nvSpPr>
        <p:spPr>
          <a:xfrm>
            <a:off x="457201" y="2763213"/>
            <a:ext cx="8309648" cy="422542"/>
          </a:xfr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89" y="3232727"/>
            <a:ext cx="8320759"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6" name="Picture Placeholder 5"/>
          <p:cNvSpPr>
            <a:spLocks noGrp="1"/>
          </p:cNvSpPr>
          <p:nvPr>
            <p:ph type="pic" sz="quarter" idx="12"/>
          </p:nvPr>
        </p:nvSpPr>
        <p:spPr>
          <a:xfrm>
            <a:off x="0" y="1"/>
            <a:ext cx="9144000" cy="2424545"/>
          </a:xfrm>
        </p:spPr>
        <p:txBody>
          <a:bodyPr/>
          <a:lstStyle/>
          <a:p>
            <a:endParaRPr lang="en-US"/>
          </a:p>
        </p:txBody>
      </p:sp>
    </p:spTree>
    <p:extLst>
      <p:ext uri="{BB962C8B-B14F-4D97-AF65-F5344CB8AC3E}">
        <p14:creationId xmlns:p14="http://schemas.microsoft.com/office/powerpoint/2010/main" val="3431022988"/>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allery (4 photo) &amp; text">
    <p:spTree>
      <p:nvGrpSpPr>
        <p:cNvPr id="1" name=""/>
        <p:cNvGrpSpPr/>
        <p:nvPr/>
      </p:nvGrpSpPr>
      <p:grpSpPr>
        <a:xfrm>
          <a:off x="0" y="0"/>
          <a:ext cx="0" cy="0"/>
          <a:chOff x="0" y="0"/>
          <a:chExt cx="0" cy="0"/>
        </a:xfrm>
      </p:grpSpPr>
      <p:sp>
        <p:nvSpPr>
          <p:cNvPr id="2" name="Title 1"/>
          <p:cNvSpPr>
            <a:spLocks noGrp="1"/>
          </p:cNvSpPr>
          <p:nvPr>
            <p:ph type="title"/>
          </p:nvPr>
        </p:nvSpPr>
        <p:spPr>
          <a:xfrm>
            <a:off x="457201" y="2763213"/>
            <a:ext cx="8309648" cy="422542"/>
          </a:xfr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89" y="3232727"/>
            <a:ext cx="8320759"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1" name="Picture Placeholder 10"/>
          <p:cNvSpPr>
            <a:spLocks noGrp="1"/>
          </p:cNvSpPr>
          <p:nvPr>
            <p:ph type="pic" sz="quarter" idx="12"/>
          </p:nvPr>
        </p:nvSpPr>
        <p:spPr>
          <a:xfrm>
            <a:off x="0" y="1"/>
            <a:ext cx="2286000" cy="2386013"/>
          </a:xfrm>
        </p:spPr>
        <p:txBody>
          <a:bodyPr/>
          <a:lstStyle/>
          <a:p>
            <a:endParaRPr lang="en-US"/>
          </a:p>
        </p:txBody>
      </p:sp>
      <p:sp>
        <p:nvSpPr>
          <p:cNvPr id="13" name="Picture Placeholder 10"/>
          <p:cNvSpPr>
            <a:spLocks noGrp="1"/>
          </p:cNvSpPr>
          <p:nvPr>
            <p:ph type="pic" sz="quarter" idx="13"/>
          </p:nvPr>
        </p:nvSpPr>
        <p:spPr>
          <a:xfrm>
            <a:off x="2292158" y="1"/>
            <a:ext cx="2286000" cy="2386013"/>
          </a:xfrm>
        </p:spPr>
        <p:txBody>
          <a:bodyPr/>
          <a:lstStyle/>
          <a:p>
            <a:endParaRPr lang="en-US"/>
          </a:p>
        </p:txBody>
      </p:sp>
      <p:sp>
        <p:nvSpPr>
          <p:cNvPr id="15" name="Picture Placeholder 10"/>
          <p:cNvSpPr>
            <a:spLocks noGrp="1"/>
          </p:cNvSpPr>
          <p:nvPr>
            <p:ph type="pic" sz="quarter" idx="14"/>
          </p:nvPr>
        </p:nvSpPr>
        <p:spPr>
          <a:xfrm>
            <a:off x="4588933" y="1"/>
            <a:ext cx="2286000" cy="2386013"/>
          </a:xfrm>
        </p:spPr>
        <p:txBody>
          <a:bodyPr/>
          <a:lstStyle/>
          <a:p>
            <a:endParaRPr lang="en-US"/>
          </a:p>
        </p:txBody>
      </p:sp>
      <p:sp>
        <p:nvSpPr>
          <p:cNvPr id="16" name="Picture Placeholder 10"/>
          <p:cNvSpPr>
            <a:spLocks noGrp="1"/>
          </p:cNvSpPr>
          <p:nvPr>
            <p:ph type="pic" sz="quarter" idx="15"/>
          </p:nvPr>
        </p:nvSpPr>
        <p:spPr>
          <a:xfrm>
            <a:off x="6881091" y="1"/>
            <a:ext cx="2286000" cy="2386013"/>
          </a:xfrm>
        </p:spPr>
        <p:txBody>
          <a:bodyPr/>
          <a:lstStyle/>
          <a:p>
            <a:endParaRPr lang="en-US"/>
          </a:p>
        </p:txBody>
      </p:sp>
    </p:spTree>
    <p:extLst>
      <p:ext uri="{BB962C8B-B14F-4D97-AF65-F5344CB8AC3E}">
        <p14:creationId xmlns:p14="http://schemas.microsoft.com/office/powerpoint/2010/main" val="843539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71600" y="408818"/>
            <a:ext cx="7315200" cy="422542"/>
          </a:xfrm>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solidFill>
                  <a:schemeClr val="tx2">
                    <a:lumMod val="50000"/>
                  </a:schemeClr>
                </a:solidFill>
              </a:defRPr>
            </a:lvl1pPr>
            <a:lvl2pPr>
              <a:defRPr>
                <a:solidFill>
                  <a:schemeClr val="tx2">
                    <a:lumMod val="50000"/>
                  </a:schemeClr>
                </a:solidFill>
              </a:defRPr>
            </a:lvl2pPr>
            <a:lvl3pPr>
              <a:defRPr>
                <a:solidFill>
                  <a:schemeClr val="tx2">
                    <a:lumMod val="50000"/>
                  </a:schemeClr>
                </a:solidFill>
              </a:defRPr>
            </a:lvl3pPr>
            <a:lvl4pPr>
              <a:defRPr>
                <a:solidFill>
                  <a:schemeClr val="tx2">
                    <a:lumMod val="50000"/>
                  </a:schemeClr>
                </a:solidFill>
              </a:defRPr>
            </a:lvl4pPr>
            <a:lvl5pPr>
              <a:defRPr>
                <a:solidFill>
                  <a:schemeClr val="tx2">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allery (4 photo) &amp; text 2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1" y="2763213"/>
            <a:ext cx="8309648" cy="422542"/>
          </a:xfr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3232727"/>
            <a:ext cx="4034814"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1" name="Picture Placeholder 10"/>
          <p:cNvSpPr>
            <a:spLocks noGrp="1"/>
          </p:cNvSpPr>
          <p:nvPr>
            <p:ph type="pic" sz="quarter" idx="12"/>
          </p:nvPr>
        </p:nvSpPr>
        <p:spPr>
          <a:xfrm>
            <a:off x="0" y="1"/>
            <a:ext cx="2286000" cy="2386013"/>
          </a:xfrm>
        </p:spPr>
        <p:txBody>
          <a:bodyPr/>
          <a:lstStyle/>
          <a:p>
            <a:endParaRPr lang="en-US"/>
          </a:p>
        </p:txBody>
      </p:sp>
      <p:sp>
        <p:nvSpPr>
          <p:cNvPr id="13" name="Picture Placeholder 10"/>
          <p:cNvSpPr>
            <a:spLocks noGrp="1"/>
          </p:cNvSpPr>
          <p:nvPr>
            <p:ph type="pic" sz="quarter" idx="13"/>
          </p:nvPr>
        </p:nvSpPr>
        <p:spPr>
          <a:xfrm>
            <a:off x="2292158" y="1"/>
            <a:ext cx="2286000" cy="2386013"/>
          </a:xfrm>
        </p:spPr>
        <p:txBody>
          <a:bodyPr/>
          <a:lstStyle/>
          <a:p>
            <a:endParaRPr lang="en-US"/>
          </a:p>
        </p:txBody>
      </p:sp>
      <p:sp>
        <p:nvSpPr>
          <p:cNvPr id="15" name="Picture Placeholder 10"/>
          <p:cNvSpPr>
            <a:spLocks noGrp="1"/>
          </p:cNvSpPr>
          <p:nvPr>
            <p:ph type="pic" sz="quarter" idx="14"/>
          </p:nvPr>
        </p:nvSpPr>
        <p:spPr>
          <a:xfrm>
            <a:off x="4588933" y="1"/>
            <a:ext cx="2286000" cy="2386013"/>
          </a:xfrm>
        </p:spPr>
        <p:txBody>
          <a:bodyPr/>
          <a:lstStyle/>
          <a:p>
            <a:endParaRPr lang="en-US"/>
          </a:p>
        </p:txBody>
      </p:sp>
      <p:sp>
        <p:nvSpPr>
          <p:cNvPr id="16" name="Picture Placeholder 10"/>
          <p:cNvSpPr>
            <a:spLocks noGrp="1"/>
          </p:cNvSpPr>
          <p:nvPr>
            <p:ph type="pic" sz="quarter" idx="15"/>
          </p:nvPr>
        </p:nvSpPr>
        <p:spPr>
          <a:xfrm>
            <a:off x="6881091" y="1"/>
            <a:ext cx="2286000" cy="2386013"/>
          </a:xfrm>
        </p:spPr>
        <p:txBody>
          <a:bodyPr/>
          <a:lstStyle/>
          <a:p>
            <a:endParaRPr lang="en-US"/>
          </a:p>
        </p:txBody>
      </p:sp>
      <p:sp>
        <p:nvSpPr>
          <p:cNvPr id="17" name="Text Placeholder 13"/>
          <p:cNvSpPr>
            <a:spLocks noGrp="1"/>
          </p:cNvSpPr>
          <p:nvPr>
            <p:ph type="body" sz="quarter" idx="16"/>
          </p:nvPr>
        </p:nvSpPr>
        <p:spPr>
          <a:xfrm>
            <a:off x="4725989" y="3229904"/>
            <a:ext cx="4034814"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Tree>
    <p:extLst>
      <p:ext uri="{BB962C8B-B14F-4D97-AF65-F5344CB8AC3E}">
        <p14:creationId xmlns:p14="http://schemas.microsoft.com/office/powerpoint/2010/main" val="363206715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allery footer (4 photo) &amp; text">
    <p:spTree>
      <p:nvGrpSpPr>
        <p:cNvPr id="1" name=""/>
        <p:cNvGrpSpPr/>
        <p:nvPr/>
      </p:nvGrpSpPr>
      <p:grpSpPr>
        <a:xfrm>
          <a:off x="0" y="0"/>
          <a:ext cx="0" cy="0"/>
          <a:chOff x="0" y="0"/>
          <a:chExt cx="0" cy="0"/>
        </a:xfrm>
      </p:grpSpPr>
      <p:sp>
        <p:nvSpPr>
          <p:cNvPr id="14" name="Text Placeholder 13"/>
          <p:cNvSpPr>
            <a:spLocks noGrp="1"/>
          </p:cNvSpPr>
          <p:nvPr>
            <p:ph type="body" sz="quarter" idx="11"/>
          </p:nvPr>
        </p:nvSpPr>
        <p:spPr>
          <a:xfrm>
            <a:off x="446089" y="989061"/>
            <a:ext cx="8320759" cy="1536829"/>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1" name="Picture Placeholder 10"/>
          <p:cNvSpPr>
            <a:spLocks noGrp="1"/>
          </p:cNvSpPr>
          <p:nvPr>
            <p:ph type="pic" sz="quarter" idx="12"/>
          </p:nvPr>
        </p:nvSpPr>
        <p:spPr>
          <a:xfrm>
            <a:off x="0" y="2757488"/>
            <a:ext cx="2286000" cy="2386013"/>
          </a:xfrm>
        </p:spPr>
        <p:txBody>
          <a:bodyPr/>
          <a:lstStyle/>
          <a:p>
            <a:endParaRPr lang="en-US"/>
          </a:p>
        </p:txBody>
      </p:sp>
      <p:sp>
        <p:nvSpPr>
          <p:cNvPr id="13" name="Picture Placeholder 10"/>
          <p:cNvSpPr>
            <a:spLocks noGrp="1"/>
          </p:cNvSpPr>
          <p:nvPr>
            <p:ph type="pic" sz="quarter" idx="13"/>
          </p:nvPr>
        </p:nvSpPr>
        <p:spPr>
          <a:xfrm>
            <a:off x="2292158" y="2757488"/>
            <a:ext cx="2286000" cy="2386013"/>
          </a:xfrm>
        </p:spPr>
        <p:txBody>
          <a:bodyPr/>
          <a:lstStyle/>
          <a:p>
            <a:endParaRPr lang="en-US"/>
          </a:p>
        </p:txBody>
      </p:sp>
      <p:sp>
        <p:nvSpPr>
          <p:cNvPr id="15" name="Picture Placeholder 10"/>
          <p:cNvSpPr>
            <a:spLocks noGrp="1"/>
          </p:cNvSpPr>
          <p:nvPr>
            <p:ph type="pic" sz="quarter" idx="14"/>
          </p:nvPr>
        </p:nvSpPr>
        <p:spPr>
          <a:xfrm>
            <a:off x="4588933" y="2757488"/>
            <a:ext cx="2286000" cy="2386013"/>
          </a:xfrm>
        </p:spPr>
        <p:txBody>
          <a:bodyPr/>
          <a:lstStyle/>
          <a:p>
            <a:endParaRPr lang="en-US"/>
          </a:p>
        </p:txBody>
      </p:sp>
      <p:sp>
        <p:nvSpPr>
          <p:cNvPr id="16" name="Picture Placeholder 10"/>
          <p:cNvSpPr>
            <a:spLocks noGrp="1"/>
          </p:cNvSpPr>
          <p:nvPr>
            <p:ph type="pic" sz="quarter" idx="15"/>
          </p:nvPr>
        </p:nvSpPr>
        <p:spPr>
          <a:xfrm>
            <a:off x="6881091" y="2757488"/>
            <a:ext cx="2286000" cy="2386013"/>
          </a:xfrm>
        </p:spPr>
        <p:txBody>
          <a:bodyPr/>
          <a:lstStyle/>
          <a:p>
            <a:endParaRPr lang="en-US"/>
          </a:p>
        </p:txBody>
      </p:sp>
      <p:sp>
        <p:nvSpPr>
          <p:cNvPr id="9" name="Title 1"/>
          <p:cNvSpPr>
            <a:spLocks noGrp="1"/>
          </p:cNvSpPr>
          <p:nvPr>
            <p:ph type="title"/>
          </p:nvPr>
        </p:nvSpPr>
        <p:spPr>
          <a:xfrm>
            <a:off x="457200" y="423333"/>
            <a:ext cx="8312856" cy="422542"/>
          </a:xfrm>
        </p:spPr>
        <p:txBody>
          <a:bodyPr/>
          <a:lstStyle/>
          <a:p>
            <a:r>
              <a:rPr lang="en-US" smtClean="0"/>
              <a:t>Click to edit Master title style</a:t>
            </a:r>
            <a:endParaRPr lang="en-US"/>
          </a:p>
        </p:txBody>
      </p:sp>
    </p:spTree>
    <p:extLst>
      <p:ext uri="{BB962C8B-B14F-4D97-AF65-F5344CB8AC3E}">
        <p14:creationId xmlns:p14="http://schemas.microsoft.com/office/powerpoint/2010/main" val="2203891188"/>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allery full slide (8 photo)">
    <p:spTree>
      <p:nvGrpSpPr>
        <p:cNvPr id="1" name=""/>
        <p:cNvGrpSpPr/>
        <p:nvPr/>
      </p:nvGrpSpPr>
      <p:grpSpPr>
        <a:xfrm>
          <a:off x="0" y="0"/>
          <a:ext cx="0" cy="0"/>
          <a:chOff x="0" y="0"/>
          <a:chExt cx="0" cy="0"/>
        </a:xfrm>
      </p:grpSpPr>
      <p:sp>
        <p:nvSpPr>
          <p:cNvPr id="11" name="Picture Placeholder 10"/>
          <p:cNvSpPr>
            <a:spLocks noGrp="1"/>
          </p:cNvSpPr>
          <p:nvPr>
            <p:ph type="pic" sz="quarter" idx="12"/>
          </p:nvPr>
        </p:nvSpPr>
        <p:spPr>
          <a:xfrm>
            <a:off x="0" y="1"/>
            <a:ext cx="2286000" cy="2573867"/>
          </a:xfrm>
        </p:spPr>
        <p:txBody>
          <a:bodyPr/>
          <a:lstStyle/>
          <a:p>
            <a:endParaRPr lang="en-US"/>
          </a:p>
        </p:txBody>
      </p:sp>
      <p:sp>
        <p:nvSpPr>
          <p:cNvPr id="19" name="Picture Placeholder 10"/>
          <p:cNvSpPr>
            <a:spLocks noGrp="1"/>
          </p:cNvSpPr>
          <p:nvPr>
            <p:ph type="pic" sz="quarter" idx="13"/>
          </p:nvPr>
        </p:nvSpPr>
        <p:spPr>
          <a:xfrm>
            <a:off x="2283177" y="1"/>
            <a:ext cx="2286000" cy="2573867"/>
          </a:xfrm>
        </p:spPr>
        <p:txBody>
          <a:bodyPr/>
          <a:lstStyle/>
          <a:p>
            <a:endParaRPr lang="en-US"/>
          </a:p>
        </p:txBody>
      </p:sp>
      <p:sp>
        <p:nvSpPr>
          <p:cNvPr id="20" name="Picture Placeholder 10"/>
          <p:cNvSpPr>
            <a:spLocks noGrp="1"/>
          </p:cNvSpPr>
          <p:nvPr>
            <p:ph type="pic" sz="quarter" idx="14"/>
          </p:nvPr>
        </p:nvSpPr>
        <p:spPr>
          <a:xfrm>
            <a:off x="4574823" y="1"/>
            <a:ext cx="2286000" cy="2573867"/>
          </a:xfrm>
        </p:spPr>
        <p:txBody>
          <a:bodyPr/>
          <a:lstStyle/>
          <a:p>
            <a:endParaRPr lang="en-US"/>
          </a:p>
        </p:txBody>
      </p:sp>
      <p:sp>
        <p:nvSpPr>
          <p:cNvPr id="21" name="Picture Placeholder 10"/>
          <p:cNvSpPr>
            <a:spLocks noGrp="1"/>
          </p:cNvSpPr>
          <p:nvPr>
            <p:ph type="pic" sz="quarter" idx="15"/>
          </p:nvPr>
        </p:nvSpPr>
        <p:spPr>
          <a:xfrm>
            <a:off x="6858000" y="1"/>
            <a:ext cx="2286000" cy="2573867"/>
          </a:xfrm>
        </p:spPr>
        <p:txBody>
          <a:bodyPr/>
          <a:lstStyle/>
          <a:p>
            <a:endParaRPr lang="en-US"/>
          </a:p>
        </p:txBody>
      </p:sp>
      <p:sp>
        <p:nvSpPr>
          <p:cNvPr id="22" name="Picture Placeholder 10"/>
          <p:cNvSpPr>
            <a:spLocks noGrp="1"/>
          </p:cNvSpPr>
          <p:nvPr>
            <p:ph type="pic" sz="quarter" idx="16"/>
          </p:nvPr>
        </p:nvSpPr>
        <p:spPr>
          <a:xfrm>
            <a:off x="0" y="2576690"/>
            <a:ext cx="2286000" cy="2573867"/>
          </a:xfrm>
        </p:spPr>
        <p:txBody>
          <a:bodyPr/>
          <a:lstStyle/>
          <a:p>
            <a:endParaRPr lang="en-US"/>
          </a:p>
        </p:txBody>
      </p:sp>
      <p:sp>
        <p:nvSpPr>
          <p:cNvPr id="23" name="Picture Placeholder 10"/>
          <p:cNvSpPr>
            <a:spLocks noGrp="1"/>
          </p:cNvSpPr>
          <p:nvPr>
            <p:ph type="pic" sz="quarter" idx="17"/>
          </p:nvPr>
        </p:nvSpPr>
        <p:spPr>
          <a:xfrm>
            <a:off x="2283177" y="2576690"/>
            <a:ext cx="2286000" cy="2573867"/>
          </a:xfrm>
        </p:spPr>
        <p:txBody>
          <a:bodyPr/>
          <a:lstStyle/>
          <a:p>
            <a:endParaRPr lang="en-US"/>
          </a:p>
        </p:txBody>
      </p:sp>
      <p:sp>
        <p:nvSpPr>
          <p:cNvPr id="24" name="Picture Placeholder 10"/>
          <p:cNvSpPr>
            <a:spLocks noGrp="1"/>
          </p:cNvSpPr>
          <p:nvPr>
            <p:ph type="pic" sz="quarter" idx="18"/>
          </p:nvPr>
        </p:nvSpPr>
        <p:spPr>
          <a:xfrm>
            <a:off x="4574823" y="2576690"/>
            <a:ext cx="2286000" cy="2573867"/>
          </a:xfrm>
        </p:spPr>
        <p:txBody>
          <a:bodyPr/>
          <a:lstStyle/>
          <a:p>
            <a:endParaRPr lang="en-US"/>
          </a:p>
        </p:txBody>
      </p:sp>
      <p:sp>
        <p:nvSpPr>
          <p:cNvPr id="25" name="Picture Placeholder 10"/>
          <p:cNvSpPr>
            <a:spLocks noGrp="1"/>
          </p:cNvSpPr>
          <p:nvPr>
            <p:ph type="pic" sz="quarter" idx="19"/>
          </p:nvPr>
        </p:nvSpPr>
        <p:spPr>
          <a:xfrm>
            <a:off x="6858000" y="2576690"/>
            <a:ext cx="2286000" cy="2573867"/>
          </a:xfrm>
        </p:spPr>
        <p:txBody>
          <a:bodyPr/>
          <a:lstStyle/>
          <a:p>
            <a:endParaRPr lang="en-US"/>
          </a:p>
        </p:txBody>
      </p:sp>
    </p:spTree>
    <p:extLst>
      <p:ext uri="{BB962C8B-B14F-4D97-AF65-F5344CB8AC3E}">
        <p14:creationId xmlns:p14="http://schemas.microsoft.com/office/powerpoint/2010/main" val="199116872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180716"/>
          </a:xfrm>
        </p:spPr>
        <p:txBody>
          <a:bodyPr>
            <a:normAutofit/>
          </a:bodyPr>
          <a:lstStyle>
            <a:lvl1pPr>
              <a:defRPr sz="1000">
                <a:solidFill>
                  <a:schemeClr val="tx2"/>
                </a:solidFill>
              </a:defRPr>
            </a:lvl1pPr>
            <a:lvl2pPr>
              <a:defRPr sz="1000">
                <a:solidFill>
                  <a:schemeClr val="tx2"/>
                </a:solidFill>
              </a:defRPr>
            </a:lvl2pPr>
            <a:lvl3pPr>
              <a:defRPr sz="1000">
                <a:solidFill>
                  <a:schemeClr val="tx2"/>
                </a:solidFill>
              </a:defRPr>
            </a:lvl3pPr>
            <a:lvl4pPr>
              <a:defRPr sz="1000">
                <a:solidFill>
                  <a:schemeClr val="tx2"/>
                </a:solidFill>
              </a:defRPr>
            </a:lvl4pPr>
            <a:lvl5pPr>
              <a:defRPr sz="1000">
                <a:solidFill>
                  <a:schemeClr val="tx2"/>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200151"/>
            <a:ext cx="4038600" cy="3180716"/>
          </a:xfrm>
        </p:spPr>
        <p:txBody>
          <a:bodyPr>
            <a:normAutofit/>
          </a:bodyPr>
          <a:lstStyle>
            <a:lvl1pPr>
              <a:defRPr sz="1000">
                <a:solidFill>
                  <a:schemeClr val="tx2"/>
                </a:solidFill>
              </a:defRPr>
            </a:lvl1pPr>
            <a:lvl2pPr>
              <a:defRPr sz="1000">
                <a:solidFill>
                  <a:schemeClr val="tx2"/>
                </a:solidFill>
              </a:defRPr>
            </a:lvl2pPr>
            <a:lvl3pPr>
              <a:defRPr sz="1000">
                <a:solidFill>
                  <a:schemeClr val="tx2"/>
                </a:solidFill>
              </a:defRPr>
            </a:lvl3pPr>
            <a:lvl4pPr>
              <a:defRPr sz="1000">
                <a:solidFill>
                  <a:schemeClr val="tx2"/>
                </a:solidFill>
              </a:defRPr>
            </a:lvl4pPr>
            <a:lvl5pPr>
              <a:defRPr sz="1000">
                <a:solidFill>
                  <a:schemeClr val="tx2"/>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normAutofit/>
          </a:bodyPr>
          <a:lstStyle>
            <a:lvl1pPr marL="0" indent="0">
              <a:buNone/>
              <a:defRPr sz="1200" b="0">
                <a:solidFill>
                  <a:schemeClr val="tx1"/>
                </a:solidFill>
              </a:defRPr>
            </a:lvl1pPr>
            <a:lvl2pPr marL="457148" indent="0">
              <a:buNone/>
              <a:defRPr sz="2000" b="1"/>
            </a:lvl2pPr>
            <a:lvl3pPr marL="914296" indent="0">
              <a:buNone/>
              <a:defRPr sz="1800" b="1"/>
            </a:lvl3pPr>
            <a:lvl4pPr marL="1371444" indent="0">
              <a:buNone/>
              <a:defRPr sz="1600" b="1"/>
            </a:lvl4pPr>
            <a:lvl5pPr marL="1828592" indent="0">
              <a:buNone/>
              <a:defRPr sz="1600" b="1"/>
            </a:lvl5pPr>
            <a:lvl6pPr marL="2285740" indent="0">
              <a:buNone/>
              <a:defRPr sz="1600" b="1"/>
            </a:lvl6pPr>
            <a:lvl7pPr marL="2742888" indent="0">
              <a:buNone/>
              <a:defRPr sz="1600" b="1"/>
            </a:lvl7pPr>
            <a:lvl8pPr marL="3200036" indent="0">
              <a:buNone/>
              <a:defRPr sz="1600" b="1"/>
            </a:lvl8pPr>
            <a:lvl9pPr marL="3657184"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1631157"/>
            <a:ext cx="4040188" cy="2749711"/>
          </a:xfrm>
        </p:spPr>
        <p:txBody>
          <a:bodyPr>
            <a:normAutofit/>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7" y="1151335"/>
            <a:ext cx="4041775" cy="479822"/>
          </a:xfrm>
        </p:spPr>
        <p:txBody>
          <a:bodyPr anchor="b">
            <a:normAutofit/>
          </a:bodyPr>
          <a:lstStyle>
            <a:lvl1pPr marL="0" indent="0">
              <a:buNone/>
              <a:defRPr sz="1200" b="0">
                <a:solidFill>
                  <a:schemeClr val="tx1"/>
                </a:solidFill>
              </a:defRPr>
            </a:lvl1pPr>
            <a:lvl2pPr marL="457148" indent="0">
              <a:buNone/>
              <a:defRPr sz="2000" b="1"/>
            </a:lvl2pPr>
            <a:lvl3pPr marL="914296" indent="0">
              <a:buNone/>
              <a:defRPr sz="1800" b="1"/>
            </a:lvl3pPr>
            <a:lvl4pPr marL="1371444" indent="0">
              <a:buNone/>
              <a:defRPr sz="1600" b="1"/>
            </a:lvl4pPr>
            <a:lvl5pPr marL="1828592" indent="0">
              <a:buNone/>
              <a:defRPr sz="1600" b="1"/>
            </a:lvl5pPr>
            <a:lvl6pPr marL="2285740" indent="0">
              <a:buNone/>
              <a:defRPr sz="1600" b="1"/>
            </a:lvl6pPr>
            <a:lvl7pPr marL="2742888" indent="0">
              <a:buNone/>
              <a:defRPr sz="1600" b="1"/>
            </a:lvl7pPr>
            <a:lvl8pPr marL="3200036" indent="0">
              <a:buNone/>
              <a:defRPr sz="1600" b="1"/>
            </a:lvl8pPr>
            <a:lvl9pPr marL="365718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7"/>
            <a:ext cx="4041775" cy="2749711"/>
          </a:xfrm>
        </p:spPr>
        <p:txBody>
          <a:bodyPr>
            <a:normAutofit/>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2000" b="0"/>
            </a:lvl1pPr>
          </a:lstStyle>
          <a:p>
            <a:r>
              <a:rPr lang="en-US" dirty="0" smtClean="0"/>
              <a:t>Click to edit Master title style</a:t>
            </a:r>
            <a:endParaRPr lang="en-US" dirty="0"/>
          </a:p>
        </p:txBody>
      </p:sp>
      <p:sp>
        <p:nvSpPr>
          <p:cNvPr id="3" name="Content Placeholder 2"/>
          <p:cNvSpPr>
            <a:spLocks noGrp="1"/>
          </p:cNvSpPr>
          <p:nvPr>
            <p:ph idx="1"/>
          </p:nvPr>
        </p:nvSpPr>
        <p:spPr>
          <a:xfrm>
            <a:off x="3575051" y="204788"/>
            <a:ext cx="5111750" cy="4168041"/>
          </a:xfrm>
        </p:spPr>
        <p:txBody>
          <a:bodyPr>
            <a:normAutofit/>
          </a:bodyPr>
          <a:lstStyle>
            <a:lvl1pPr>
              <a:defRPr sz="1000"/>
            </a:lvl1pPr>
            <a:lvl2pPr>
              <a:defRPr sz="1000"/>
            </a:lvl2pPr>
            <a:lvl3pPr>
              <a:defRPr sz="1000"/>
            </a:lvl3pPr>
            <a:lvl4pPr>
              <a:defRPr sz="1000"/>
            </a:lvl4pPr>
            <a:lvl5pPr>
              <a:defRPr sz="1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2" y="1076327"/>
            <a:ext cx="3008313" cy="329650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text, chart">
    <p:spTree>
      <p:nvGrpSpPr>
        <p:cNvPr id="1" name=""/>
        <p:cNvGrpSpPr/>
        <p:nvPr/>
      </p:nvGrpSpPr>
      <p:grpSpPr>
        <a:xfrm>
          <a:off x="0" y="0"/>
          <a:ext cx="0" cy="0"/>
          <a:chOff x="0" y="0"/>
          <a:chExt cx="0" cy="0"/>
        </a:xfrm>
      </p:grpSpPr>
      <p:sp>
        <p:nvSpPr>
          <p:cNvPr id="3" name="Content Placeholder 2"/>
          <p:cNvSpPr>
            <a:spLocks noGrp="1"/>
          </p:cNvSpPr>
          <p:nvPr>
            <p:ph idx="1"/>
          </p:nvPr>
        </p:nvSpPr>
        <p:spPr>
          <a:xfrm>
            <a:off x="4035779" y="959564"/>
            <a:ext cx="4651022" cy="3245555"/>
          </a:xfrm>
        </p:spPr>
        <p:txBody>
          <a:bodyPr>
            <a:normAutofit/>
          </a:bodyPr>
          <a:lstStyle>
            <a:lvl1pPr>
              <a:defRPr sz="1000"/>
            </a:lvl1pPr>
            <a:lvl2pPr>
              <a:defRPr sz="1000"/>
            </a:lvl2pPr>
            <a:lvl3pPr>
              <a:defRPr sz="1000"/>
            </a:lvl3pPr>
            <a:lvl4pPr>
              <a:defRPr sz="1000"/>
            </a:lvl4pPr>
            <a:lvl5pPr>
              <a:defRPr sz="1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6" name="Title 1"/>
          <p:cNvSpPr>
            <a:spLocks noGrp="1"/>
          </p:cNvSpPr>
          <p:nvPr>
            <p:ph type="title"/>
          </p:nvPr>
        </p:nvSpPr>
        <p:spPr>
          <a:xfrm>
            <a:off x="457200" y="423333"/>
            <a:ext cx="8229600" cy="422542"/>
          </a:xfrm>
        </p:spPr>
        <p:txBody>
          <a:bodyPr/>
          <a:lstStyle/>
          <a:p>
            <a:r>
              <a:rPr lang="en-US" smtClean="0"/>
              <a:t>Click to edit Master title style</a:t>
            </a:r>
            <a:endParaRPr lang="en-US"/>
          </a:p>
        </p:txBody>
      </p:sp>
      <p:sp>
        <p:nvSpPr>
          <p:cNvPr id="8" name="Text Placeholder 7"/>
          <p:cNvSpPr>
            <a:spLocks noGrp="1"/>
          </p:cNvSpPr>
          <p:nvPr>
            <p:ph type="body" sz="quarter" idx="13"/>
          </p:nvPr>
        </p:nvSpPr>
        <p:spPr>
          <a:xfrm>
            <a:off x="458611" y="959034"/>
            <a:ext cx="3569758" cy="323902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2934598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Title, text, char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8612" y="959564"/>
            <a:ext cx="4651022" cy="3245555"/>
          </a:xfrm>
        </p:spPr>
        <p:txBody>
          <a:bodyPr>
            <a:normAutofit/>
          </a:bodyPr>
          <a:lstStyle>
            <a:lvl1pPr>
              <a:defRPr sz="1000"/>
            </a:lvl1pPr>
            <a:lvl2pPr>
              <a:defRPr sz="1000"/>
            </a:lvl2pPr>
            <a:lvl3pPr>
              <a:defRPr sz="1000"/>
            </a:lvl3pPr>
            <a:lvl4pPr>
              <a:defRPr sz="1000"/>
            </a:lvl4pPr>
            <a:lvl5pPr>
              <a:defRPr sz="1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6" name="Title 1"/>
          <p:cNvSpPr>
            <a:spLocks noGrp="1"/>
          </p:cNvSpPr>
          <p:nvPr>
            <p:ph type="title"/>
          </p:nvPr>
        </p:nvSpPr>
        <p:spPr>
          <a:xfrm>
            <a:off x="457200" y="423333"/>
            <a:ext cx="8229600" cy="422542"/>
          </a:xfrm>
        </p:spPr>
        <p:txBody>
          <a:bodyPr/>
          <a:lstStyle>
            <a:lvl1pPr algn="r">
              <a:defRPr/>
            </a:lvl1pPr>
          </a:lstStyle>
          <a:p>
            <a:r>
              <a:rPr lang="en-US" dirty="0" smtClean="0"/>
              <a:t>Click to edit Master title style</a:t>
            </a:r>
            <a:endParaRPr lang="en-US" dirty="0"/>
          </a:p>
        </p:txBody>
      </p:sp>
      <p:sp>
        <p:nvSpPr>
          <p:cNvPr id="8" name="Text Placeholder 7"/>
          <p:cNvSpPr>
            <a:spLocks noGrp="1"/>
          </p:cNvSpPr>
          <p:nvPr>
            <p:ph type="body" sz="quarter" idx="13"/>
          </p:nvPr>
        </p:nvSpPr>
        <p:spPr>
          <a:xfrm>
            <a:off x="5115277" y="959034"/>
            <a:ext cx="3569758" cy="323902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4866209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rgbClr val="F4F4F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Placeholder 1"/>
          <p:cNvSpPr>
            <a:spLocks noGrp="1"/>
          </p:cNvSpPr>
          <p:nvPr>
            <p:ph type="title"/>
          </p:nvPr>
        </p:nvSpPr>
        <p:spPr>
          <a:xfrm>
            <a:off x="457200" y="423333"/>
            <a:ext cx="8229600" cy="422542"/>
          </a:xfrm>
          <a:prstGeom prst="rect">
            <a:avLst/>
          </a:prstGeom>
        </p:spPr>
        <p:txBody>
          <a:bodyPr vert="horz" lIns="91430" tIns="45715" rIns="91430" bIns="45715"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00152"/>
            <a:ext cx="8229600" cy="2962627"/>
          </a:xfrm>
          <a:prstGeom prst="rect">
            <a:avLst/>
          </a:prstGeom>
        </p:spPr>
        <p:txBody>
          <a:bodyPr vert="horz" lIns="91430" tIns="45715" rIns="91430" bIns="45715"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8185464" y="4584618"/>
            <a:ext cx="377511" cy="273844"/>
          </a:xfrm>
          <a:prstGeom prst="rect">
            <a:avLst/>
          </a:prstGeom>
        </p:spPr>
        <p:txBody>
          <a:bodyPr vert="horz" lIns="91430" tIns="45715" rIns="91430" bIns="45715" rtlCol="0" anchor="ctr"/>
          <a:lstStyle>
            <a:lvl1pPr algn="ctr">
              <a:defRPr sz="1000">
                <a:solidFill>
                  <a:srgbClr val="8F9092"/>
                </a:solidFill>
                <a:latin typeface="Roboto Regular"/>
                <a:cs typeface="Roboto Regular"/>
              </a:defRPr>
            </a:lvl1pPr>
          </a:lstStyle>
          <a:p>
            <a:fld id="{2066355A-084C-D24E-9AD2-7E4FC41EA627}" type="slidenum">
              <a:rPr lang="en-US" smtClean="0"/>
              <a:pPr/>
              <a:t>‹#›</a:t>
            </a:fld>
            <a:endParaRPr lang="en-US" dirty="0"/>
          </a:p>
        </p:txBody>
      </p:sp>
      <p:sp>
        <p:nvSpPr>
          <p:cNvPr id="19" name="Shape 32"/>
          <p:cNvSpPr/>
          <p:nvPr/>
        </p:nvSpPr>
        <p:spPr>
          <a:xfrm>
            <a:off x="524755" y="4544734"/>
            <a:ext cx="277242"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A52239"/>
          </a:solidFill>
          <a:ln w="12700" cap="flat">
            <a:noFill/>
            <a:miter lim="400000"/>
          </a:ln>
          <a:effectLst/>
        </p:spPr>
        <p:txBody>
          <a:bodyPr wrap="square" lIns="0" tIns="0" rIns="0" bIns="0" numCol="1" anchor="ctr">
            <a:noAutofit/>
          </a:bodyPr>
          <a:lstStyle/>
          <a:p>
            <a:pPr lvl="0">
              <a:defRPr sz="2400"/>
            </a:pPr>
            <a:endParaRPr/>
          </a:p>
        </p:txBody>
      </p:sp>
      <p:sp>
        <p:nvSpPr>
          <p:cNvPr id="20" name="Shape 33"/>
          <p:cNvSpPr/>
          <p:nvPr/>
        </p:nvSpPr>
        <p:spPr>
          <a:xfrm>
            <a:off x="515290" y="4539754"/>
            <a:ext cx="286846"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1"/>
              </a:gs>
              <a:gs pos="100000">
                <a:schemeClr val="accent2"/>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7" name="Shape 35"/>
          <p:cNvSpPr/>
          <p:nvPr/>
        </p:nvSpPr>
        <p:spPr>
          <a:xfrm rot="7067736">
            <a:off x="615969" y="4724731"/>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6A9132"/>
          </a:solidFill>
          <a:ln w="12700" cap="flat">
            <a:noFill/>
            <a:miter lim="400000"/>
          </a:ln>
          <a:effectLst/>
        </p:spPr>
        <p:txBody>
          <a:bodyPr wrap="square" lIns="0" tIns="0" rIns="0" bIns="0" numCol="1" anchor="ctr">
            <a:noAutofit/>
          </a:bodyPr>
          <a:lstStyle/>
          <a:p>
            <a:pPr lvl="0">
              <a:defRPr sz="2400"/>
            </a:pPr>
            <a:endParaRPr/>
          </a:p>
        </p:txBody>
      </p:sp>
      <p:sp>
        <p:nvSpPr>
          <p:cNvPr id="18" name="Shape 36"/>
          <p:cNvSpPr/>
          <p:nvPr/>
        </p:nvSpPr>
        <p:spPr>
          <a:xfrm rot="7067736">
            <a:off x="618498" y="4724173"/>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3"/>
              </a:gs>
              <a:gs pos="100000">
                <a:schemeClr val="accent4"/>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5" name="Shape 38"/>
          <p:cNvSpPr/>
          <p:nvPr/>
        </p:nvSpPr>
        <p:spPr>
          <a:xfrm rot="14195225">
            <a:off x="410802" y="4714948"/>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118E5F"/>
          </a:solidFill>
          <a:ln w="12700" cap="flat">
            <a:noFill/>
            <a:miter lim="400000"/>
          </a:ln>
          <a:effectLst/>
        </p:spPr>
        <p:txBody>
          <a:bodyPr wrap="square" lIns="0" tIns="0" rIns="0" bIns="0" numCol="1" anchor="ctr">
            <a:noAutofit/>
          </a:bodyPr>
          <a:lstStyle/>
          <a:p>
            <a:pPr lvl="0">
              <a:defRPr sz="2400"/>
            </a:pPr>
            <a:endParaRPr/>
          </a:p>
        </p:txBody>
      </p:sp>
      <p:sp>
        <p:nvSpPr>
          <p:cNvPr id="16" name="Shape 39"/>
          <p:cNvSpPr/>
          <p:nvPr/>
        </p:nvSpPr>
        <p:spPr>
          <a:xfrm rot="14195225">
            <a:off x="403701" y="4722900"/>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5"/>
              </a:gs>
              <a:gs pos="100000">
                <a:schemeClr val="accent6"/>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22" name="TextBox 21"/>
          <p:cNvSpPr txBox="1"/>
          <p:nvPr userDrawn="1"/>
        </p:nvSpPr>
        <p:spPr>
          <a:xfrm>
            <a:off x="883439" y="4606129"/>
            <a:ext cx="1856865" cy="230822"/>
          </a:xfrm>
          <a:prstGeom prst="rect">
            <a:avLst/>
          </a:prstGeom>
          <a:noFill/>
        </p:spPr>
        <p:txBody>
          <a:bodyPr wrap="square" lIns="91430" tIns="45715" rIns="91430" bIns="45715" rtlCol="0">
            <a:spAutoFit/>
          </a:bodyPr>
          <a:lstStyle/>
          <a:p>
            <a:pPr marL="0" marR="0" indent="0" algn="l" defTabSz="457148" rtl="0" eaLnBrk="1" fontAlgn="auto" latinLnBrk="0" hangingPunct="1">
              <a:lnSpc>
                <a:spcPct val="100000"/>
              </a:lnSpc>
              <a:spcBef>
                <a:spcPts val="0"/>
              </a:spcBef>
              <a:spcAft>
                <a:spcPts val="0"/>
              </a:spcAft>
              <a:buClrTx/>
              <a:buSzTx/>
              <a:buFontTx/>
              <a:buNone/>
              <a:tabLst/>
              <a:defRPr/>
            </a:pPr>
            <a:r>
              <a:rPr lang="en-US" sz="900" dirty="0" smtClean="0">
                <a:solidFill>
                  <a:schemeClr val="tx2">
                    <a:lumMod val="50000"/>
                  </a:schemeClr>
                </a:solidFill>
                <a:latin typeface="Roboto Light"/>
                <a:cs typeface="Roboto Light"/>
              </a:rPr>
              <a:t>Coding</a:t>
            </a:r>
            <a:r>
              <a:rPr lang="en-US" sz="900" baseline="0" dirty="0" smtClean="0">
                <a:solidFill>
                  <a:schemeClr val="tx2">
                    <a:lumMod val="50000"/>
                  </a:schemeClr>
                </a:solidFill>
                <a:latin typeface="Roboto Light"/>
                <a:cs typeface="Roboto Light"/>
              </a:rPr>
              <a:t> With A Baby</a:t>
            </a:r>
            <a:endParaRPr lang="en-US" sz="900" dirty="0" smtClean="0">
              <a:solidFill>
                <a:schemeClr val="tx2">
                  <a:lumMod val="50000"/>
                </a:schemeClr>
              </a:solidFill>
              <a:latin typeface="Roboto Light"/>
              <a:cs typeface="Roboto Light"/>
            </a:endParaRPr>
          </a:p>
        </p:txBody>
      </p:sp>
      <p:cxnSp>
        <p:nvCxnSpPr>
          <p:cNvPr id="24" name="Straight Connector 23"/>
          <p:cNvCxnSpPr/>
          <p:nvPr userDrawn="1"/>
        </p:nvCxnSpPr>
        <p:spPr>
          <a:xfrm>
            <a:off x="408266" y="4387850"/>
            <a:ext cx="8354734" cy="0"/>
          </a:xfrm>
          <a:prstGeom prst="line">
            <a:avLst/>
          </a:prstGeom>
          <a:ln w="6350" cmpd="sng">
            <a:solidFill>
              <a:schemeClr val="tx2"/>
            </a:solidFill>
            <a:prstDash val="soli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9" r:id="rId3"/>
    <p:sldLayoutId id="2147493460" r:id="rId4"/>
    <p:sldLayoutId id="2147493461" r:id="rId5"/>
    <p:sldLayoutId id="2147493462" r:id="rId6"/>
    <p:sldLayoutId id="2147493463" r:id="rId7"/>
    <p:sldLayoutId id="2147493478" r:id="rId8"/>
    <p:sldLayoutId id="2147493479" r:id="rId9"/>
    <p:sldLayoutId id="2147493464" r:id="rId10"/>
    <p:sldLayoutId id="2147493465" r:id="rId11"/>
    <p:sldLayoutId id="2147493466" r:id="rId12"/>
    <p:sldLayoutId id="2147493467" r:id="rId13"/>
    <p:sldLayoutId id="2147493468" r:id="rId14"/>
    <p:sldLayoutId id="2147493469" r:id="rId15"/>
    <p:sldLayoutId id="2147493471" r:id="rId16"/>
    <p:sldLayoutId id="2147493472" r:id="rId17"/>
    <p:sldLayoutId id="2147493473" r:id="rId18"/>
    <p:sldLayoutId id="2147493474" r:id="rId19"/>
    <p:sldLayoutId id="2147493477" r:id="rId20"/>
    <p:sldLayoutId id="2147493476" r:id="rId21"/>
    <p:sldLayoutId id="2147493475" r:id="rId22"/>
  </p:sldLayoutIdLst>
  <p:timing>
    <p:tnLst>
      <p:par>
        <p:cTn id="1" dur="indefinite" restart="never" nodeType="tmRoot"/>
      </p:par>
    </p:tnLst>
  </p:timing>
  <p:txStyles>
    <p:titleStyle>
      <a:lvl1pPr algn="l" defTabSz="457148" rtl="0" eaLnBrk="1" latinLnBrk="0" hangingPunct="1">
        <a:spcBef>
          <a:spcPct val="0"/>
        </a:spcBef>
        <a:buNone/>
        <a:defRPr sz="2000" kern="1200">
          <a:solidFill>
            <a:schemeClr val="tx1"/>
          </a:solidFill>
          <a:latin typeface="Roboto Light"/>
          <a:ea typeface="+mj-ea"/>
          <a:cs typeface="Roboto Light"/>
        </a:defRPr>
      </a:lvl1pPr>
    </p:titleStyle>
    <p:bodyStyle>
      <a:lvl1pPr marL="342861" indent="-342861" algn="l" defTabSz="457148" rtl="0" eaLnBrk="1" latinLnBrk="0" hangingPunct="1">
        <a:spcBef>
          <a:spcPct val="20000"/>
        </a:spcBef>
        <a:buFont typeface="Arial"/>
        <a:buChar char="•"/>
        <a:defRPr sz="1000" kern="1200">
          <a:solidFill>
            <a:schemeClr val="tx2"/>
          </a:solidFill>
          <a:latin typeface="Roboto Light"/>
          <a:ea typeface="+mn-ea"/>
          <a:cs typeface="Roboto Light"/>
        </a:defRPr>
      </a:lvl1pPr>
      <a:lvl2pPr marL="742865" indent="-285717" algn="l" defTabSz="457148" rtl="0" eaLnBrk="1" latinLnBrk="0" hangingPunct="1">
        <a:spcBef>
          <a:spcPct val="20000"/>
        </a:spcBef>
        <a:buFont typeface="Arial"/>
        <a:buChar char="–"/>
        <a:defRPr sz="1000" kern="1200">
          <a:solidFill>
            <a:schemeClr val="tx2"/>
          </a:solidFill>
          <a:latin typeface="Roboto Light"/>
          <a:ea typeface="+mn-ea"/>
          <a:cs typeface="Roboto Light"/>
        </a:defRPr>
      </a:lvl2pPr>
      <a:lvl3pPr marL="1142870" indent="-228574" algn="l" defTabSz="457148" rtl="0" eaLnBrk="1" latinLnBrk="0" hangingPunct="1">
        <a:spcBef>
          <a:spcPct val="20000"/>
        </a:spcBef>
        <a:buFont typeface="Arial"/>
        <a:buChar char="•"/>
        <a:defRPr sz="1000" kern="1200">
          <a:solidFill>
            <a:schemeClr val="tx2"/>
          </a:solidFill>
          <a:latin typeface="Roboto Light"/>
          <a:ea typeface="+mn-ea"/>
          <a:cs typeface="Roboto Light"/>
        </a:defRPr>
      </a:lvl3pPr>
      <a:lvl4pPr marL="1600018" indent="-228574" algn="l" defTabSz="457148" rtl="0" eaLnBrk="1" latinLnBrk="0" hangingPunct="1">
        <a:spcBef>
          <a:spcPct val="20000"/>
        </a:spcBef>
        <a:buFont typeface="Arial"/>
        <a:buChar char="–"/>
        <a:defRPr sz="1000" kern="1200">
          <a:solidFill>
            <a:schemeClr val="tx2"/>
          </a:solidFill>
          <a:latin typeface="Roboto Light"/>
          <a:ea typeface="+mn-ea"/>
          <a:cs typeface="Roboto Light"/>
        </a:defRPr>
      </a:lvl4pPr>
      <a:lvl5pPr marL="2057166" indent="-228574" algn="l" defTabSz="457148" rtl="0" eaLnBrk="1" latinLnBrk="0" hangingPunct="1">
        <a:spcBef>
          <a:spcPct val="20000"/>
        </a:spcBef>
        <a:buFont typeface="Arial"/>
        <a:buChar char="»"/>
        <a:defRPr sz="1000" kern="1200">
          <a:solidFill>
            <a:schemeClr val="tx2"/>
          </a:solidFill>
          <a:latin typeface="Roboto Light"/>
          <a:ea typeface="+mn-ea"/>
          <a:cs typeface="Roboto Light"/>
        </a:defRPr>
      </a:lvl5pPr>
      <a:lvl6pPr marL="2514314" indent="-228574" algn="l" defTabSz="457148" rtl="0" eaLnBrk="1" latinLnBrk="0" hangingPunct="1">
        <a:spcBef>
          <a:spcPct val="20000"/>
        </a:spcBef>
        <a:buFont typeface="Arial"/>
        <a:buChar char="•"/>
        <a:defRPr sz="2000" kern="1200">
          <a:solidFill>
            <a:schemeClr val="tx1"/>
          </a:solidFill>
          <a:latin typeface="+mn-lt"/>
          <a:ea typeface="+mn-ea"/>
          <a:cs typeface="+mn-cs"/>
        </a:defRPr>
      </a:lvl6pPr>
      <a:lvl7pPr marL="2971462" indent="-228574" algn="l" defTabSz="457148" rtl="0" eaLnBrk="1" latinLnBrk="0" hangingPunct="1">
        <a:spcBef>
          <a:spcPct val="20000"/>
        </a:spcBef>
        <a:buFont typeface="Arial"/>
        <a:buChar char="•"/>
        <a:defRPr sz="2000" kern="1200">
          <a:solidFill>
            <a:schemeClr val="tx1"/>
          </a:solidFill>
          <a:latin typeface="+mn-lt"/>
          <a:ea typeface="+mn-ea"/>
          <a:cs typeface="+mn-cs"/>
        </a:defRPr>
      </a:lvl7pPr>
      <a:lvl8pPr marL="3428610" indent="-228574" algn="l" defTabSz="457148" rtl="0" eaLnBrk="1" latinLnBrk="0" hangingPunct="1">
        <a:spcBef>
          <a:spcPct val="20000"/>
        </a:spcBef>
        <a:buFont typeface="Arial"/>
        <a:buChar char="•"/>
        <a:defRPr sz="2000" kern="1200">
          <a:solidFill>
            <a:schemeClr val="tx1"/>
          </a:solidFill>
          <a:latin typeface="+mn-lt"/>
          <a:ea typeface="+mn-ea"/>
          <a:cs typeface="+mn-cs"/>
        </a:defRPr>
      </a:lvl8pPr>
      <a:lvl9pPr marL="3885758" indent="-228574" algn="l" defTabSz="45714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48" rtl="0" eaLnBrk="1" latinLnBrk="0" hangingPunct="1">
        <a:defRPr sz="1800" kern="1200">
          <a:solidFill>
            <a:schemeClr val="tx1"/>
          </a:solidFill>
          <a:latin typeface="+mn-lt"/>
          <a:ea typeface="+mn-ea"/>
          <a:cs typeface="+mn-cs"/>
        </a:defRPr>
      </a:lvl1pPr>
      <a:lvl2pPr marL="457148" algn="l" defTabSz="457148" rtl="0" eaLnBrk="1" latinLnBrk="0" hangingPunct="1">
        <a:defRPr sz="1800" kern="1200">
          <a:solidFill>
            <a:schemeClr val="tx1"/>
          </a:solidFill>
          <a:latin typeface="+mn-lt"/>
          <a:ea typeface="+mn-ea"/>
          <a:cs typeface="+mn-cs"/>
        </a:defRPr>
      </a:lvl2pPr>
      <a:lvl3pPr marL="914296" algn="l" defTabSz="457148" rtl="0" eaLnBrk="1" latinLnBrk="0" hangingPunct="1">
        <a:defRPr sz="1800" kern="1200">
          <a:solidFill>
            <a:schemeClr val="tx1"/>
          </a:solidFill>
          <a:latin typeface="+mn-lt"/>
          <a:ea typeface="+mn-ea"/>
          <a:cs typeface="+mn-cs"/>
        </a:defRPr>
      </a:lvl3pPr>
      <a:lvl4pPr marL="1371444" algn="l" defTabSz="457148" rtl="0" eaLnBrk="1" latinLnBrk="0" hangingPunct="1">
        <a:defRPr sz="1800" kern="1200">
          <a:solidFill>
            <a:schemeClr val="tx1"/>
          </a:solidFill>
          <a:latin typeface="+mn-lt"/>
          <a:ea typeface="+mn-ea"/>
          <a:cs typeface="+mn-cs"/>
        </a:defRPr>
      </a:lvl4pPr>
      <a:lvl5pPr marL="1828592" algn="l" defTabSz="457148" rtl="0" eaLnBrk="1" latinLnBrk="0" hangingPunct="1">
        <a:defRPr sz="1800" kern="1200">
          <a:solidFill>
            <a:schemeClr val="tx1"/>
          </a:solidFill>
          <a:latin typeface="+mn-lt"/>
          <a:ea typeface="+mn-ea"/>
          <a:cs typeface="+mn-cs"/>
        </a:defRPr>
      </a:lvl5pPr>
      <a:lvl6pPr marL="2285740" algn="l" defTabSz="457148" rtl="0" eaLnBrk="1" latinLnBrk="0" hangingPunct="1">
        <a:defRPr sz="1800" kern="1200">
          <a:solidFill>
            <a:schemeClr val="tx1"/>
          </a:solidFill>
          <a:latin typeface="+mn-lt"/>
          <a:ea typeface="+mn-ea"/>
          <a:cs typeface="+mn-cs"/>
        </a:defRPr>
      </a:lvl6pPr>
      <a:lvl7pPr marL="2742888" algn="l" defTabSz="457148" rtl="0" eaLnBrk="1" latinLnBrk="0" hangingPunct="1">
        <a:defRPr sz="1800" kern="1200">
          <a:solidFill>
            <a:schemeClr val="tx1"/>
          </a:solidFill>
          <a:latin typeface="+mn-lt"/>
          <a:ea typeface="+mn-ea"/>
          <a:cs typeface="+mn-cs"/>
        </a:defRPr>
      </a:lvl7pPr>
      <a:lvl8pPr marL="3200036" algn="l" defTabSz="457148" rtl="0" eaLnBrk="1" latinLnBrk="0" hangingPunct="1">
        <a:defRPr sz="1800" kern="1200">
          <a:solidFill>
            <a:schemeClr val="tx1"/>
          </a:solidFill>
          <a:latin typeface="+mn-lt"/>
          <a:ea typeface="+mn-ea"/>
          <a:cs typeface="+mn-cs"/>
        </a:defRPr>
      </a:lvl8pPr>
      <a:lvl9pPr marL="3657184" algn="l" defTabSz="45714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7" Type="http://schemas.openxmlformats.org/officeDocument/2006/relationships/image" Target="../media/image18.JPG"/><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28.jpg"/><Relationship Id="rId3" Type="http://schemas.openxmlformats.org/officeDocument/2006/relationships/image" Target="../media/image23.jpg"/><Relationship Id="rId7" Type="http://schemas.openxmlformats.org/officeDocument/2006/relationships/image" Target="../media/image27.jp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26.jpg"/><Relationship Id="rId5" Type="http://schemas.openxmlformats.org/officeDocument/2006/relationships/image" Target="../media/image25.JPG"/><Relationship Id="rId10" Type="http://schemas.openxmlformats.org/officeDocument/2006/relationships/image" Target="../media/image30.jpg"/><Relationship Id="rId4" Type="http://schemas.openxmlformats.org/officeDocument/2006/relationships/image" Target="../media/image24.jpg"/><Relationship Id="rId9" Type="http://schemas.openxmlformats.org/officeDocument/2006/relationships/image" Target="../media/image29.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www.babycenter.com/maternity-leave-checklist" TargetMode="External"/><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31.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jpg"/><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image" Target="../media/image35.png"/><Relationship Id="rId5" Type="http://schemas.openxmlformats.org/officeDocument/2006/relationships/image" Target="../media/image34.jpg"/><Relationship Id="rId4" Type="http://schemas.openxmlformats.org/officeDocument/2006/relationships/image" Target="../media/image33.png"/><Relationship Id="rId9" Type="http://schemas.openxmlformats.org/officeDocument/2006/relationships/image" Target="../media/image38.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image" Target="../media/image42.jpg"/><Relationship Id="rId5" Type="http://schemas.openxmlformats.org/officeDocument/2006/relationships/image" Target="../media/image41.png"/><Relationship Id="rId10" Type="http://schemas.openxmlformats.org/officeDocument/2006/relationships/image" Target="../media/image46.png"/><Relationship Id="rId4" Type="http://schemas.openxmlformats.org/officeDocument/2006/relationships/image" Target="../media/image40.png"/><Relationship Id="rId9" Type="http://schemas.openxmlformats.org/officeDocument/2006/relationships/image" Target="../media/image45.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47.jpg"/><Relationship Id="rId7" Type="http://schemas.openxmlformats.org/officeDocument/2006/relationships/image" Target="../media/image51.jp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9.jpg"/><Relationship Id="rId4" Type="http://schemas.openxmlformats.org/officeDocument/2006/relationships/image" Target="../media/image48.png"/></Relationships>
</file>

<file path=ppt/slides/_rels/slide38.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38.xml"/><Relationship Id="rId1" Type="http://schemas.openxmlformats.org/officeDocument/2006/relationships/slideLayout" Target="../slideLayouts/slideLayout7.xml"/><Relationship Id="rId5" Type="http://schemas.openxmlformats.org/officeDocument/2006/relationships/image" Target="../media/image54.jpg"/><Relationship Id="rId4" Type="http://schemas.openxmlformats.org/officeDocument/2006/relationships/image" Target="../media/image53.JP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0.xml"/><Relationship Id="rId1" Type="http://schemas.openxmlformats.org/officeDocument/2006/relationships/slideLayout" Target="../slideLayouts/slideLayout8.xml"/><Relationship Id="rId4" Type="http://schemas.openxmlformats.org/officeDocument/2006/relationships/hyperlink" Target="https://www.commonsensemedia.org/research/zero-to-eight-childrens-media-use-in-america-2013" TargetMode="External"/></Relationships>
</file>

<file path=ppt/slides/_rels/slide4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1.xml"/><Relationship Id="rId1" Type="http://schemas.openxmlformats.org/officeDocument/2006/relationships/slideLayout" Target="../slideLayouts/slideLayout8.xml"/><Relationship Id="rId4" Type="http://schemas.openxmlformats.org/officeDocument/2006/relationships/hyperlink" Target="https://www.commonsensemedia.org/research/zero-to-eight-childrens-media-use-in-america-2013" TargetMode="Externa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8" Type="http://schemas.openxmlformats.org/officeDocument/2006/relationships/hyperlink" Target="https://scratch.mit.edu/" TargetMode="External"/><Relationship Id="rId3" Type="http://schemas.openxmlformats.org/officeDocument/2006/relationships/hyperlink" Target="https://www.gethopscotch.com/" TargetMode="External"/><Relationship Id="rId7" Type="http://schemas.openxmlformats.org/officeDocument/2006/relationships/hyperlink" Target="http://www.scratchjr.org/" TargetMode="External"/><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image" Target="../media/image57.png"/><Relationship Id="rId5" Type="http://schemas.openxmlformats.org/officeDocument/2006/relationships/hyperlink" Target="https://www.kodable.com/" TargetMode="External"/><Relationship Id="rId10" Type="http://schemas.openxmlformats.org/officeDocument/2006/relationships/image" Target="../media/image59.png"/><Relationship Id="rId4" Type="http://schemas.openxmlformats.org/officeDocument/2006/relationships/image" Target="../media/image56.png"/><Relationship Id="rId9" Type="http://schemas.openxmlformats.org/officeDocument/2006/relationships/image" Target="../media/image58.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bit.ly/CodingWithABaby" TargetMode="External"/><Relationship Id="rId2" Type="http://schemas.openxmlformats.org/officeDocument/2006/relationships/notesSlide" Target="../notesSlides/notesSlide53.xml"/><Relationship Id="rId1" Type="http://schemas.openxmlformats.org/officeDocument/2006/relationships/slideLayout" Target="../slideLayouts/slideLayout7.xml"/><Relationship Id="rId6" Type="http://schemas.openxmlformats.org/officeDocument/2006/relationships/hyperlink" Target="mailto:cognitiveburden@gmail.com" TargetMode="External"/><Relationship Id="rId5" Type="http://schemas.openxmlformats.org/officeDocument/2006/relationships/hyperlink" Target="https://github.com/cognitiveburden" TargetMode="External"/><Relationship Id="rId4" Type="http://schemas.openxmlformats.org/officeDocument/2006/relationships/hyperlink" Target="https://twitter.com/CognitiveBurden"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itunes.apple.com/us/app/baby-names!!/id412443566?mt=8" TargetMode="External"/><Relationship Id="rId13" Type="http://schemas.openxmlformats.org/officeDocument/2006/relationships/hyperlink" Target="http://makesafehappen.com/" TargetMode="External"/><Relationship Id="rId18" Type="http://schemas.openxmlformats.org/officeDocument/2006/relationships/hyperlink" Target="http://www.oddee.com/item_98567.aspx" TargetMode="External"/><Relationship Id="rId26" Type="http://schemas.openxmlformats.org/officeDocument/2006/relationships/hyperlink" Target="http://blog.alexwilde.net/make-a-raspberry-pi-baby-monitor/" TargetMode="External"/><Relationship Id="rId3" Type="http://schemas.openxmlformats.org/officeDocument/2006/relationships/hyperlink" Target="http://www.babycenter.com/pregnancy" TargetMode="External"/><Relationship Id="rId21" Type="http://schemas.openxmlformats.org/officeDocument/2006/relationships/hyperlink" Target="https://www.owletcare.com/" TargetMode="External"/><Relationship Id="rId7" Type="http://schemas.openxmlformats.org/officeDocument/2006/relationships/hyperlink" Target="https://itunes.apple.com/us/app/full-term-labor-contraction/id382013176?mt=8" TargetMode="External"/><Relationship Id="rId12" Type="http://schemas.openxmlformats.org/officeDocument/2006/relationships/hyperlink" Target="http://mammababy.lifenstats.com/" TargetMode="External"/><Relationship Id="rId17" Type="http://schemas.openxmlformats.org/officeDocument/2006/relationships/hyperlink" Target="http://www.iiamo.com/products/iiamo-go-family/go/" TargetMode="External"/><Relationship Id="rId25" Type="http://schemas.openxmlformats.org/officeDocument/2006/relationships/hyperlink" Target="http://stuffbabiesneed.com/blog/building-raspberry-pi-baby-monitor-part-one/" TargetMode="External"/><Relationship Id="rId2" Type="http://schemas.openxmlformats.org/officeDocument/2006/relationships/notesSlide" Target="../notesSlides/notesSlide54.xml"/><Relationship Id="rId16" Type="http://schemas.openxmlformats.org/officeDocument/2006/relationships/hyperlink" Target="http://www.pcmag.com/slideshow/story/308706/11-tech-gadgets-for-new-parents" TargetMode="External"/><Relationship Id="rId20" Type="http://schemas.openxmlformats.org/officeDocument/2006/relationships/hyperlink" Target="http://www.mobisante.com/products/product-overview/" TargetMode="External"/><Relationship Id="rId1" Type="http://schemas.openxmlformats.org/officeDocument/2006/relationships/slideLayout" Target="../slideLayouts/slideLayout2.xml"/><Relationship Id="rId6" Type="http://schemas.openxmlformats.org/officeDocument/2006/relationships/hyperlink" Target="https://itunes.apple.com/us/app/happy-pregnancy-ticker/id449267797?mt=8" TargetMode="External"/><Relationship Id="rId11" Type="http://schemas.openxmlformats.org/officeDocument/2006/relationships/hyperlink" Target="http://www.birthvillage.com/birth-announcements.php" TargetMode="External"/><Relationship Id="rId24" Type="http://schemas.openxmlformats.org/officeDocument/2006/relationships/hyperlink" Target="http://mattkaar.com/blog/2012/12/01/raspberry-pi-as-a-baby-monitor/" TargetMode="External"/><Relationship Id="rId5" Type="http://schemas.openxmlformats.org/officeDocument/2006/relationships/hyperlink" Target="https://itunes.apple.com/us/app/50-000-baby-names-free/id363724891?mt=8" TargetMode="External"/><Relationship Id="rId15" Type="http://schemas.openxmlformats.org/officeDocument/2006/relationships/hyperlink" Target="https://www.lifecake.com/" TargetMode="External"/><Relationship Id="rId23" Type="http://schemas.openxmlformats.org/officeDocument/2006/relationships/hyperlink" Target="http://wdc.com/ventito/tech/trending/the-wired-baby-5-innovative-gadgets-for-new-parents" TargetMode="External"/><Relationship Id="rId28" Type="http://schemas.openxmlformats.org/officeDocument/2006/relationships/hyperlink" Target="http://mimobaby.com/" TargetMode="External"/><Relationship Id="rId10" Type="http://schemas.openxmlformats.org/officeDocument/2006/relationships/hyperlink" Target="https://www.bornyet.com/" TargetMode="External"/><Relationship Id="rId19" Type="http://schemas.openxmlformats.org/officeDocument/2006/relationships/hyperlink" Target="https://www.4moms.com/origami" TargetMode="External"/><Relationship Id="rId4" Type="http://schemas.openxmlformats.org/officeDocument/2006/relationships/hyperlink" Target="https://itunes.apple.com/us/app/my-pregnancy-today-babycenter/id386022579?mt=8" TargetMode="External"/><Relationship Id="rId9" Type="http://schemas.openxmlformats.org/officeDocument/2006/relationships/hyperlink" Target="http://www.babybookie.com/" TargetMode="External"/><Relationship Id="rId14" Type="http://schemas.openxmlformats.org/officeDocument/2006/relationships/hyperlink" Target="http://dayoneapp.com/" TargetMode="External"/><Relationship Id="rId22" Type="http://schemas.openxmlformats.org/officeDocument/2006/relationships/hyperlink" Target="https://www.4moms.com/rockaroo" TargetMode="External"/><Relationship Id="rId27" Type="http://schemas.openxmlformats.org/officeDocument/2006/relationships/hyperlink" Target="http://duino4projects.com/interactive-childs-mobile-using-arduino/" TargetMode="External"/></Relationships>
</file>

<file path=ppt/slides/_rels/slide55.xml.rels><?xml version="1.0" encoding="UTF-8" standalone="yes"?>
<Relationships xmlns="http://schemas.openxmlformats.org/package/2006/relationships"><Relationship Id="rId8" Type="http://schemas.openxmlformats.org/officeDocument/2006/relationships/hyperlink" Target="https://itunes.apple.com/us/app/microsoft-outlook/id951937596?mt=8" TargetMode="External"/><Relationship Id="rId13" Type="http://schemas.openxmlformats.org/officeDocument/2006/relationships/hyperlink" Target="http://hanselminutes.com/" TargetMode="External"/><Relationship Id="rId3" Type="http://schemas.openxmlformats.org/officeDocument/2006/relationships/hyperlink" Target="http://www.babycenter.com/maternity-leave-checklist" TargetMode="External"/><Relationship Id="rId7" Type="http://schemas.openxmlformats.org/officeDocument/2006/relationships/hyperlink" Target="http://3030.binaryhammer.com/" TargetMode="External"/><Relationship Id="rId12" Type="http://schemas.openxmlformats.org/officeDocument/2006/relationships/hyperlink" Target="http://distributedpodcast.com/"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hyperlink" Target="https://calendar.sunrise.am/" TargetMode="External"/><Relationship Id="rId11" Type="http://schemas.openxmlformats.org/officeDocument/2006/relationships/hyperlink" Target="http://dotnetrocks.com/" TargetMode="External"/><Relationship Id="rId5" Type="http://schemas.openxmlformats.org/officeDocument/2006/relationships/hyperlink" Target="https://todoist.com/" TargetMode="External"/><Relationship Id="rId10" Type="http://schemas.openxmlformats.org/officeDocument/2006/relationships/hyperlink" Target="http://mtcb.pwop.com/" TargetMode="External"/><Relationship Id="rId4" Type="http://schemas.openxmlformats.org/officeDocument/2006/relationships/hyperlink" Target="http://lifehacker.com/how-to-prepare-your-career-before-having-a-baby-1686911785" TargetMode="External"/><Relationship Id="rId9" Type="http://schemas.openxmlformats.org/officeDocument/2006/relationships/hyperlink" Target="http://pomodorotechnique.com/" TargetMode="External"/></Relationships>
</file>

<file path=ppt/slides/_rels/slide56.xml.rels><?xml version="1.0" encoding="UTF-8" standalone="yes"?>
<Relationships xmlns="http://schemas.openxmlformats.org/package/2006/relationships"><Relationship Id="rId13" Type="http://schemas.openxmlformats.org/officeDocument/2006/relationships/hyperlink" Target="https://www.commonsensemedia.org/" TargetMode="External"/><Relationship Id="rId18" Type="http://schemas.openxmlformats.org/officeDocument/2006/relationships/hyperlink" Target="https://www.commonsensemedia.org/research/zero-to-eight-childrens-media-use-in-america-2013" TargetMode="External"/><Relationship Id="rId26" Type="http://schemas.openxmlformats.org/officeDocument/2006/relationships/hyperlink" Target="http://www.connectsafely.org/" TargetMode="External"/><Relationship Id="rId3" Type="http://schemas.openxmlformats.org/officeDocument/2006/relationships/hyperlink" Target="http://lifehacker.com/5946947/how-can-i-kid-proof-my-pc-and-gadgets" TargetMode="External"/><Relationship Id="rId21" Type="http://schemas.openxmlformats.org/officeDocument/2006/relationships/hyperlink" Target="http://www.coppa.org/" TargetMode="External"/><Relationship Id="rId34" Type="http://schemas.openxmlformats.org/officeDocument/2006/relationships/hyperlink" Target="https://www.gethopscotch.com/" TargetMode="External"/><Relationship Id="rId7" Type="http://schemas.openxmlformats.org/officeDocument/2006/relationships/hyperlink" Target="http://theunboundedspirit.com/why-steve-jobs-didnt-let-his-kids-use-ipads/" TargetMode="External"/><Relationship Id="rId12" Type="http://schemas.openxmlformats.org/officeDocument/2006/relationships/hyperlink" Target="http://www.nytimes.com/2011/10/25/us/screen-time-higher-than-ever-for-children-study-finds.html" TargetMode="External"/><Relationship Id="rId17" Type="http://schemas.openxmlformats.org/officeDocument/2006/relationships/hyperlink" Target="https://itunes.apple.com/us/app/kids-media/id504932051?mt=8" TargetMode="External"/><Relationship Id="rId25" Type="http://schemas.openxmlformats.org/officeDocument/2006/relationships/hyperlink" Target="http://www.saferinternet.org.uk/" TargetMode="External"/><Relationship Id="rId33" Type="http://schemas.openxmlformats.org/officeDocument/2006/relationships/hyperlink" Target="https://scratch.mit.edu/" TargetMode="External"/><Relationship Id="rId2" Type="http://schemas.openxmlformats.org/officeDocument/2006/relationships/notesSlide" Target="../notesSlides/notesSlide56.xml"/><Relationship Id="rId16" Type="http://schemas.openxmlformats.org/officeDocument/2006/relationships/hyperlink" Target="https://www.parentmap.com/article/are-kids-watching-less-common-sense-media-study-spotlights-screen-time-trends" TargetMode="External"/><Relationship Id="rId20" Type="http://schemas.openxmlformats.org/officeDocument/2006/relationships/hyperlink" Target="https://www.commonsensemedia.org/privacy-and-internet-safety/how-do-i-protect-my-kids-privacy-online" TargetMode="External"/><Relationship Id="rId29" Type="http://schemas.openxmlformats.org/officeDocument/2006/relationships/hyperlink" Target="http://allthingsd.com/20130506/can-these-ipad-apps-teach-your-kid-to-code/" TargetMode="External"/><Relationship Id="rId1" Type="http://schemas.openxmlformats.org/officeDocument/2006/relationships/slideLayout" Target="../slideLayouts/slideLayout2.xml"/><Relationship Id="rId6" Type="http://schemas.openxmlformats.org/officeDocument/2006/relationships/hyperlink" Target="http://www.nytimes.com/2014/09/11/fashion/steve-jobs-apple-was-a-low-tech-parent.html" TargetMode="External"/><Relationship Id="rId11" Type="http://schemas.openxmlformats.org/officeDocument/2006/relationships/hyperlink" Target="http://richardfreed.com/wired-child/" TargetMode="External"/><Relationship Id="rId24" Type="http://schemas.openxmlformats.org/officeDocument/2006/relationships/hyperlink" Target="http://www.ikeepsafe.org/" TargetMode="External"/><Relationship Id="rId32" Type="http://schemas.openxmlformats.org/officeDocument/2006/relationships/hyperlink" Target="http://www.edutopia.org/blog/7-apps-teaching-children-coding-anna-adam" TargetMode="External"/><Relationship Id="rId5" Type="http://schemas.openxmlformats.org/officeDocument/2006/relationships/hyperlink" Target="http://www.nhlbi.nih.gov/health/educational/wecan/reduce-screen-time/tips-to-reduce-screen-time.htm" TargetMode="External"/><Relationship Id="rId15" Type="http://schemas.openxmlformats.org/officeDocument/2006/relationships/hyperlink" Target="http://www.bluemanateebooks.com/home/digital_playground_data/screen_time_trends.html" TargetMode="External"/><Relationship Id="rId23" Type="http://schemas.openxmlformats.org/officeDocument/2006/relationships/hyperlink" Target="http://www.connectsafely.org/wp-content/uploads/snapchat_parents_guide.pdf" TargetMode="External"/><Relationship Id="rId28" Type="http://schemas.openxmlformats.org/officeDocument/2006/relationships/hyperlink" Target="http://www2.ed.gov/policy/gen/guid/fpco/ferpa/index.html" TargetMode="External"/><Relationship Id="rId36" Type="http://schemas.openxmlformats.org/officeDocument/2006/relationships/hyperlink" Target="http://www.scratchjr.org/" TargetMode="External"/><Relationship Id="rId10" Type="http://schemas.openxmlformats.org/officeDocument/2006/relationships/hyperlink" Target="http://www.sensomotorische-integratie.nl/CrisRowan.pdf" TargetMode="External"/><Relationship Id="rId19" Type="http://schemas.openxmlformats.org/officeDocument/2006/relationships/hyperlink" Target="http://www.cnn.com/2015/04/29/health/kindergartners-tv-weight-gain/index.html" TargetMode="External"/><Relationship Id="rId31" Type="http://schemas.openxmlformats.org/officeDocument/2006/relationships/hyperlink" Target="https://itunes.apple.com/us/app/hopscotch-hd/id617098629?mt=8" TargetMode="External"/><Relationship Id="rId4" Type="http://schemas.openxmlformats.org/officeDocument/2006/relationships/hyperlink" Target="https://www.aap.org/en-us/advocacy-and-policy/aap-health-initiatives/pages/media-and-children.aspx" TargetMode="External"/><Relationship Id="rId9" Type="http://schemas.openxmlformats.org/officeDocument/2006/relationships/hyperlink" Target="http://www.telegraph.co.uk/education/educationnews/10767878/Infants-unable-to-use-toy-building-blocks-due-to-iPad-addiction.html" TargetMode="External"/><Relationship Id="rId14" Type="http://schemas.openxmlformats.org/officeDocument/2006/relationships/hyperlink" Target="http://www.parentfurther.com/resources/enewsletter/e-parenting" TargetMode="External"/><Relationship Id="rId22" Type="http://schemas.openxmlformats.org/officeDocument/2006/relationships/hyperlink" Target="https://www.snapchat.com/safety" TargetMode="External"/><Relationship Id="rId27" Type="http://schemas.openxmlformats.org/officeDocument/2006/relationships/hyperlink" Target="http://www.connectsafely.org/wp-content/uploads/sc_cyberbullying.pdf" TargetMode="External"/><Relationship Id="rId30" Type="http://schemas.openxmlformats.org/officeDocument/2006/relationships/hyperlink" Target="https://itunes.apple.com/us/app/kodable/id577673067?mt=8" TargetMode="External"/><Relationship Id="rId35" Type="http://schemas.openxmlformats.org/officeDocument/2006/relationships/hyperlink" Target="https://www.kodable.com/" TargetMode="External"/><Relationship Id="rId8" Type="http://schemas.openxmlformats.org/officeDocument/2006/relationships/hyperlink" Target="http://waldorfpeninsula.org/"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hyperlink" Target="mailto:cognitiveburden@gmail.com" TargetMode="External"/><Relationship Id="rId5" Type="http://schemas.openxmlformats.org/officeDocument/2006/relationships/hyperlink" Target="https://github.com/cognitiveburden" TargetMode="External"/><Relationship Id="rId4" Type="http://schemas.openxmlformats.org/officeDocument/2006/relationships/hyperlink" Target="https://twitter.com/CognitiveBurde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6.jp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0" y="0"/>
            <a:ext cx="9144000" cy="5143500"/>
            <a:chOff x="0" y="0"/>
            <a:chExt cx="7130214" cy="5143500"/>
          </a:xfrm>
        </p:grpSpPr>
        <p:sp>
          <p:nvSpPr>
            <p:cNvPr id="3" name="Rectangle 2"/>
            <p:cNvSpPr/>
            <p:nvPr/>
          </p:nvSpPr>
          <p:spPr>
            <a:xfrm>
              <a:off x="0" y="0"/>
              <a:ext cx="1191097"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p:cNvSpPr/>
            <p:nvPr/>
          </p:nvSpPr>
          <p:spPr>
            <a:xfrm>
              <a:off x="1185641" y="0"/>
              <a:ext cx="1191097"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2376738" y="0"/>
              <a:ext cx="1191097"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3562379" y="0"/>
              <a:ext cx="1191097"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4753476" y="1"/>
              <a:ext cx="1191097"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5939117" y="1"/>
              <a:ext cx="1191097"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 name="Round Same Side Corner Rectangle 13"/>
          <p:cNvSpPr/>
          <p:nvPr/>
        </p:nvSpPr>
        <p:spPr>
          <a:xfrm rot="16200000">
            <a:off x="4054982" y="-819867"/>
            <a:ext cx="1906642" cy="8268220"/>
          </a:xfrm>
          <a:prstGeom prst="round2SameRect">
            <a:avLst>
              <a:gd name="adj1" fmla="val 50000"/>
              <a:gd name="adj2" fmla="val 0"/>
            </a:avLst>
          </a:prstGeom>
          <a:solidFill>
            <a:schemeClr val="bg1">
              <a:alpha val="93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318984" y="2834720"/>
            <a:ext cx="6007202" cy="724664"/>
          </a:xfrm>
        </p:spPr>
        <p:txBody>
          <a:bodyPr>
            <a:noAutofit/>
          </a:bodyPr>
          <a:lstStyle/>
          <a:p>
            <a:r>
              <a:rPr lang="en-US" sz="4000" dirty="0" smtClean="0"/>
              <a:t>Coding with a Baby</a:t>
            </a:r>
            <a:endParaRPr lang="en-US" sz="4000" dirty="0"/>
          </a:p>
        </p:txBody>
      </p:sp>
      <p:sp>
        <p:nvSpPr>
          <p:cNvPr id="9" name="TextBox 8"/>
          <p:cNvSpPr txBox="1"/>
          <p:nvPr/>
        </p:nvSpPr>
        <p:spPr>
          <a:xfrm>
            <a:off x="2623324" y="3559384"/>
            <a:ext cx="5398521" cy="307766"/>
          </a:xfrm>
          <a:prstGeom prst="rect">
            <a:avLst/>
          </a:prstGeom>
          <a:noFill/>
        </p:spPr>
        <p:txBody>
          <a:bodyPr wrap="square" lIns="91430" tIns="45715" rIns="91430" bIns="45715" rtlCol="0">
            <a:spAutoFit/>
          </a:bodyPr>
          <a:lstStyle/>
          <a:p>
            <a:r>
              <a:rPr lang="en-US" sz="1400" dirty="0" smtClean="0">
                <a:solidFill>
                  <a:schemeClr val="tx2">
                    <a:lumMod val="50000"/>
                  </a:schemeClr>
                </a:solidFill>
                <a:latin typeface="Roboto Light"/>
                <a:cs typeface="Roboto Light"/>
              </a:rPr>
              <a:t>Lessons </a:t>
            </a:r>
            <a:r>
              <a:rPr lang="en-US" sz="1400" dirty="0">
                <a:solidFill>
                  <a:schemeClr val="tx2">
                    <a:lumMod val="50000"/>
                  </a:schemeClr>
                </a:solidFill>
                <a:latin typeface="Roboto Light"/>
                <a:cs typeface="Roboto Light"/>
              </a:rPr>
              <a:t>learned from a developer with small </a:t>
            </a:r>
            <a:r>
              <a:rPr lang="en-US" sz="1400" dirty="0" smtClean="0">
                <a:solidFill>
                  <a:schemeClr val="tx2">
                    <a:lumMod val="50000"/>
                  </a:schemeClr>
                </a:solidFill>
                <a:latin typeface="Roboto Light"/>
                <a:cs typeface="Roboto Light"/>
              </a:rPr>
              <a:t>children</a:t>
            </a:r>
            <a:endParaRPr lang="en-US" sz="1400" dirty="0">
              <a:solidFill>
                <a:schemeClr val="tx2">
                  <a:lumMod val="50000"/>
                </a:schemeClr>
              </a:solidFill>
              <a:latin typeface="Roboto Light"/>
              <a:cs typeface="Roboto Light"/>
            </a:endParaRPr>
          </a:p>
        </p:txBody>
      </p:sp>
    </p:spTree>
    <p:extLst>
      <p:ext uri="{BB962C8B-B14F-4D97-AF65-F5344CB8AC3E}">
        <p14:creationId xmlns:p14="http://schemas.microsoft.com/office/powerpoint/2010/main" val="41539196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551557" y="3058738"/>
            <a:ext cx="5228238" cy="724664"/>
          </a:xfrm>
        </p:spPr>
        <p:txBody>
          <a:bodyPr>
            <a:noAutofit/>
          </a:bodyPr>
          <a:lstStyle/>
          <a:p>
            <a:r>
              <a:rPr lang="en-US" sz="4000" dirty="0" smtClean="0">
                <a:solidFill>
                  <a:schemeClr val="bg1"/>
                </a:solidFill>
              </a:rPr>
              <a:t>Having a Baby</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658819"/>
            <a:ext cx="1658342" cy="2024529"/>
            <a:chOff x="935145" y="1852555"/>
            <a:chExt cx="1658342" cy="2024529"/>
          </a:xfrm>
        </p:grpSpPr>
        <p:sp>
          <p:nvSpPr>
            <p:cNvPr id="5" name="Oval 4"/>
            <p:cNvSpPr/>
            <p:nvPr/>
          </p:nvSpPr>
          <p:spPr>
            <a:xfrm>
              <a:off x="935145" y="2133632"/>
              <a:ext cx="1654748" cy="1654748"/>
            </a:xfrm>
            <a:prstGeom prst="ellipse">
              <a:avLst/>
            </a:prstGeom>
            <a:solidFill>
              <a:schemeClr val="bg1"/>
            </a:solidFill>
            <a:ln w="7620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6815" y="1852555"/>
              <a:ext cx="1656672" cy="202452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500" dirty="0">
                  <a:solidFill>
                    <a:schemeClr val="accent2"/>
                  </a:solidFill>
                  <a:latin typeface="baby icons" panose="02000500000000000000" pitchFamily="2" charset="0"/>
                </a:rPr>
                <a:t>&gt;</a:t>
              </a:r>
              <a:endParaRPr lang="en-US" sz="7200" dirty="0">
                <a:solidFill>
                  <a:schemeClr val="accent2"/>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6542405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Pregnancy</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62487"/>
            <a:ext cx="1656672" cy="242982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3800" dirty="0" smtClean="0">
                <a:solidFill>
                  <a:srgbClr val="F4F4F4"/>
                </a:solidFill>
                <a:latin typeface="baby icons" panose="02000500000000000000" pitchFamily="2" charset="0"/>
              </a:rPr>
              <a:t>r</a:t>
            </a:r>
            <a:endParaRPr lang="en-US" sz="6600" dirty="0">
              <a:solidFill>
                <a:srgbClr val="F4F4F4"/>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4168291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2"/>
          <p:cNvSpPr>
            <a:spLocks noGrp="1"/>
          </p:cNvSpPr>
          <p:nvPr>
            <p:ph type="title"/>
          </p:nvPr>
        </p:nvSpPr>
        <p:spPr>
          <a:xfrm>
            <a:off x="969264" y="274320"/>
            <a:ext cx="6528815" cy="422542"/>
          </a:xfrm>
          <a:solidFill>
            <a:schemeClr val="accent2"/>
          </a:solidFill>
          <a:ln>
            <a:solidFill>
              <a:schemeClr val="accent2"/>
            </a:solidFill>
          </a:ln>
        </p:spPr>
        <p:txBody>
          <a:bodyPr>
            <a:normAutofit/>
          </a:bodyPr>
          <a:lstStyle/>
          <a:p>
            <a:r>
              <a:rPr lang="en-US" dirty="0" smtClean="0">
                <a:solidFill>
                  <a:schemeClr val="bg1"/>
                </a:solidFill>
              </a:rPr>
              <a:t>Pregnancy</a:t>
            </a:r>
            <a:endParaRPr lang="en-US" dirty="0">
              <a:solidFill>
                <a:schemeClr val="bg1"/>
              </a:solidFill>
            </a:endParaRPr>
          </a:p>
        </p:txBody>
      </p:sp>
      <p:sp>
        <p:nvSpPr>
          <p:cNvPr id="19" name="Rectangle 18"/>
          <p:cNvSpPr/>
          <p:nvPr/>
        </p:nvSpPr>
        <p:spPr>
          <a:xfrm>
            <a:off x="0"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7498080"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3" name="Group 22"/>
          <p:cNvGrpSpPr/>
          <p:nvPr/>
        </p:nvGrpSpPr>
        <p:grpSpPr>
          <a:xfrm>
            <a:off x="548641" y="22967"/>
            <a:ext cx="420624" cy="923330"/>
            <a:chOff x="548641" y="157465"/>
            <a:chExt cx="420624" cy="923330"/>
          </a:xfrm>
        </p:grpSpPr>
        <p:sp>
          <p:nvSpPr>
            <p:cNvPr id="24" name="Rectangle 23"/>
            <p:cNvSpPr/>
            <p:nvPr/>
          </p:nvSpPr>
          <p:spPr>
            <a:xfrm>
              <a:off x="548641" y="344810"/>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25" name="Rectangle 24"/>
            <p:cNvSpPr/>
            <p:nvPr/>
          </p:nvSpPr>
          <p:spPr>
            <a:xfrm>
              <a:off x="580058" y="157465"/>
              <a:ext cx="357790" cy="923330"/>
            </a:xfrm>
            <a:prstGeom prst="rect">
              <a:avLst/>
            </a:prstGeom>
            <a:noFill/>
          </p:spPr>
          <p:txBody>
            <a:bodyPr wrap="none" lIns="91440" tIns="45720" rIns="91440" bIns="45720">
              <a:spAutoFit/>
            </a:bodyPr>
            <a:lstStyle/>
            <a:p>
              <a:pPr algn="ctr"/>
              <a:r>
                <a:rPr lang="en-US" sz="5400" b="0" cap="none" spc="0" dirty="0" smtClean="0">
                  <a:ln w="0"/>
                  <a:solidFill>
                    <a:schemeClr val="bg1"/>
                  </a:solidFill>
                  <a:latin typeface="baby icons" panose="02000500000000000000" pitchFamily="2" charset="0"/>
                </a:rPr>
                <a:t>r</a:t>
              </a:r>
              <a:endParaRPr lang="en-US" sz="5400" b="0" cap="none" spc="0" dirty="0">
                <a:ln w="0"/>
                <a:solidFill>
                  <a:schemeClr val="bg1"/>
                </a:solidFill>
                <a:latin typeface="baby icons" panose="02000500000000000000" pitchFamily="2" charset="0"/>
              </a:endParaRPr>
            </a:p>
          </p:txBody>
        </p:sp>
      </p:grpSp>
      <p:grpSp>
        <p:nvGrpSpPr>
          <p:cNvPr id="9" name="Group 8"/>
          <p:cNvGrpSpPr/>
          <p:nvPr/>
        </p:nvGrpSpPr>
        <p:grpSpPr>
          <a:xfrm>
            <a:off x="2862071" y="1200150"/>
            <a:ext cx="2743200" cy="2362259"/>
            <a:chOff x="696005" y="999727"/>
            <a:chExt cx="2743200" cy="2362259"/>
          </a:xfrm>
        </p:grpSpPr>
        <p:sp>
          <p:nvSpPr>
            <p:cNvPr id="30" name="Title 1"/>
            <p:cNvSpPr txBox="1">
              <a:spLocks/>
            </p:cNvSpPr>
            <p:nvPr/>
          </p:nvSpPr>
          <p:spPr>
            <a:xfrm>
              <a:off x="696005" y="3023318"/>
              <a:ext cx="2743200" cy="338668"/>
            </a:xfrm>
            <a:prstGeom prst="rect">
              <a:avLst/>
            </a:prstGeom>
          </p:spPr>
          <p:txBody>
            <a:bodyPr vert="horz" lIns="91430" tIns="45715" rIns="91430" bIns="45715"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800" b="0" dirty="0" smtClean="0"/>
                <a:t>Debugging in Production</a:t>
              </a:r>
              <a:endParaRPr lang="en-US" sz="1800" b="0" dirty="0"/>
            </a:p>
          </p:txBody>
        </p:sp>
        <p:grpSp>
          <p:nvGrpSpPr>
            <p:cNvPr id="8" name="Group 7"/>
            <p:cNvGrpSpPr/>
            <p:nvPr/>
          </p:nvGrpSpPr>
          <p:grpSpPr>
            <a:xfrm>
              <a:off x="1143000" y="999727"/>
              <a:ext cx="1849211" cy="1849211"/>
              <a:chOff x="449489" y="895350"/>
              <a:chExt cx="1849211" cy="1849211"/>
            </a:xfrm>
          </p:grpSpPr>
          <p:sp>
            <p:nvSpPr>
              <p:cNvPr id="3" name="Oval 2"/>
              <p:cNvSpPr/>
              <p:nvPr/>
            </p:nvSpPr>
            <p:spPr>
              <a:xfrm>
                <a:off x="449489" y="895350"/>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3" name="Oval 32"/>
              <p:cNvSpPr/>
              <p:nvPr/>
            </p:nvSpPr>
            <p:spPr>
              <a:xfrm>
                <a:off x="559884" y="1005746"/>
                <a:ext cx="1628420" cy="1628418"/>
              </a:xfrm>
              <a:prstGeom prst="ellipse">
                <a:avLst/>
              </a:prstGeom>
              <a:noFill/>
              <a:ln w="76200" cmpd="sng">
                <a:solidFill>
                  <a:schemeClr val="accent2"/>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7" name="Group 6"/>
              <p:cNvGrpSpPr/>
              <p:nvPr/>
            </p:nvGrpSpPr>
            <p:grpSpPr>
              <a:xfrm>
                <a:off x="545758" y="1144981"/>
                <a:ext cx="1656672" cy="1349948"/>
                <a:chOff x="2818438" y="2647950"/>
                <a:chExt cx="1656672" cy="1349948"/>
              </a:xfrm>
            </p:grpSpPr>
            <p:sp>
              <p:nvSpPr>
                <p:cNvPr id="26" name="Oval 25"/>
                <p:cNvSpPr/>
                <p:nvPr/>
              </p:nvSpPr>
              <p:spPr>
                <a:xfrm>
                  <a:off x="2971800" y="2647950"/>
                  <a:ext cx="1349948" cy="134994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7" name="Shape 8841"/>
                <p:cNvSpPr/>
                <p:nvPr/>
              </p:nvSpPr>
              <p:spPr>
                <a:xfrm>
                  <a:off x="2818438" y="2742033"/>
                  <a:ext cx="1656672" cy="1161783"/>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chemeClr val="bg1"/>
                      </a:solidFill>
                    </a:rPr>
                    <a:t></a:t>
                  </a:r>
                </a:p>
              </p:txBody>
            </p:sp>
          </p:grpSp>
        </p:grpSp>
      </p:grpSp>
    </p:spTree>
    <p:extLst>
      <p:ext uri="{BB962C8B-B14F-4D97-AF65-F5344CB8AC3E}">
        <p14:creationId xmlns:p14="http://schemas.microsoft.com/office/powerpoint/2010/main" val="61303524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3611423" y="2727929"/>
            <a:ext cx="1551378" cy="1507701"/>
            <a:chOff x="5281509" y="1114182"/>
            <a:chExt cx="1551378" cy="1507701"/>
          </a:xfrm>
        </p:grpSpPr>
        <p:sp>
          <p:nvSpPr>
            <p:cNvPr id="55" name="TextBox 54"/>
            <p:cNvSpPr txBox="1"/>
            <p:nvPr/>
          </p:nvSpPr>
          <p:spPr>
            <a:xfrm>
              <a:off x="5281509" y="2305689"/>
              <a:ext cx="1551378"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Full Term – Labor Contraction Timer</a:t>
              </a:r>
              <a:endParaRPr lang="en-US" sz="1100" dirty="0"/>
            </a:p>
          </p:txBody>
        </p:sp>
        <p:grpSp>
          <p:nvGrpSpPr>
            <p:cNvPr id="56" name="Group 55"/>
            <p:cNvGrpSpPr/>
            <p:nvPr/>
          </p:nvGrpSpPr>
          <p:grpSpPr>
            <a:xfrm>
              <a:off x="5526874" y="1114182"/>
              <a:ext cx="1060649" cy="1184197"/>
              <a:chOff x="5526874" y="1114182"/>
              <a:chExt cx="1060649" cy="1184197"/>
            </a:xfrm>
          </p:grpSpPr>
          <p:sp>
            <p:nvSpPr>
              <p:cNvPr id="57" name="Shape 148"/>
              <p:cNvSpPr/>
              <p:nvPr/>
            </p:nvSpPr>
            <p:spPr>
              <a:xfrm>
                <a:off x="5526874" y="111418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7158" y="1386240"/>
                <a:ext cx="640080" cy="640080"/>
              </a:xfrm>
              <a:prstGeom prst="rect">
                <a:avLst/>
              </a:prstGeom>
            </p:spPr>
          </p:pic>
          <p:sp>
            <p:nvSpPr>
              <p:cNvPr id="60" name="Shape 148"/>
              <p:cNvSpPr/>
              <p:nvPr/>
            </p:nvSpPr>
            <p:spPr>
              <a:xfrm>
                <a:off x="5635273" y="1235209"/>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04" name="Group 103"/>
          <p:cNvGrpSpPr/>
          <p:nvPr/>
        </p:nvGrpSpPr>
        <p:grpSpPr>
          <a:xfrm>
            <a:off x="7162544" y="1114182"/>
            <a:ext cx="1085066" cy="1493449"/>
            <a:chOff x="219239" y="2800992"/>
            <a:chExt cx="1085066" cy="1493449"/>
          </a:xfrm>
        </p:grpSpPr>
        <p:sp>
          <p:nvSpPr>
            <p:cNvPr id="64" name="Shape 148"/>
            <p:cNvSpPr/>
            <p:nvPr/>
          </p:nvSpPr>
          <p:spPr>
            <a:xfrm>
              <a:off x="230187" y="280099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92" name="TextBox 91"/>
            <p:cNvSpPr txBox="1"/>
            <p:nvPr/>
          </p:nvSpPr>
          <p:spPr>
            <a:xfrm>
              <a:off x="219239" y="3978247"/>
              <a:ext cx="1085066"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err="1" smtClean="0"/>
                <a:t>BabyList</a:t>
              </a:r>
              <a:r>
                <a:rPr lang="en-US" sz="1100" dirty="0" smtClean="0"/>
                <a:t> Baby Registry</a:t>
              </a:r>
              <a:endParaRPr lang="en-US" sz="1100" dirty="0"/>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922" y="3072317"/>
              <a:ext cx="640080" cy="640080"/>
            </a:xfrm>
            <a:prstGeom prst="rect">
              <a:avLst/>
            </a:prstGeom>
          </p:spPr>
        </p:pic>
        <p:sp>
          <p:nvSpPr>
            <p:cNvPr id="66" name="Shape 148"/>
            <p:cNvSpPr/>
            <p:nvPr/>
          </p:nvSpPr>
          <p:spPr>
            <a:xfrm>
              <a:off x="338419" y="2923434"/>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noFill/>
            <a:ln w="76200" cmpd="sng">
              <a:solidFill>
                <a:schemeClr val="tx2"/>
              </a:solidFill>
              <a:prstDash val="solid"/>
              <a:miter lim="400000"/>
            </a:ln>
          </p:spPr>
          <p:txBody>
            <a:bodyPr lIns="0" tIns="0" rIns="0" bIns="0" anchor="ctr"/>
            <a:lstStyle/>
            <a:p>
              <a:pPr lvl="0">
                <a:defRPr sz="2400"/>
              </a:pPr>
              <a:endParaRPr/>
            </a:p>
          </p:txBody>
        </p:sp>
      </p:grpSp>
      <p:grpSp>
        <p:nvGrpSpPr>
          <p:cNvPr id="49" name="Group 48"/>
          <p:cNvGrpSpPr/>
          <p:nvPr/>
        </p:nvGrpSpPr>
        <p:grpSpPr>
          <a:xfrm>
            <a:off x="1825430" y="2729588"/>
            <a:ext cx="1085066" cy="1507701"/>
            <a:chOff x="7627976" y="1114182"/>
            <a:chExt cx="1085066" cy="1507701"/>
          </a:xfrm>
        </p:grpSpPr>
        <p:sp>
          <p:nvSpPr>
            <p:cNvPr id="50" name="Shape 148"/>
            <p:cNvSpPr/>
            <p:nvPr/>
          </p:nvSpPr>
          <p:spPr>
            <a:xfrm>
              <a:off x="7645986" y="111418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51" name="TextBox 50"/>
            <p:cNvSpPr txBox="1"/>
            <p:nvPr/>
          </p:nvSpPr>
          <p:spPr>
            <a:xfrm>
              <a:off x="7627976" y="2305689"/>
              <a:ext cx="1085066"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Baby Kicks Monitor</a:t>
              </a:r>
              <a:endParaRPr lang="en-US" sz="1100" dirty="0"/>
            </a:p>
          </p:txBody>
        </p:sp>
        <p:pic>
          <p:nvPicPr>
            <p:cNvPr id="52" name="Picture 5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50469" y="1386240"/>
              <a:ext cx="640080" cy="640080"/>
            </a:xfrm>
            <a:prstGeom prst="rect">
              <a:avLst/>
            </a:prstGeom>
          </p:spPr>
        </p:pic>
        <p:sp>
          <p:nvSpPr>
            <p:cNvPr id="53" name="Shape 148"/>
            <p:cNvSpPr/>
            <p:nvPr/>
          </p:nvSpPr>
          <p:spPr>
            <a:xfrm>
              <a:off x="7757862" y="1246843"/>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sp>
        <p:nvSpPr>
          <p:cNvPr id="3" name="Title 2"/>
          <p:cNvSpPr>
            <a:spLocks noGrp="1"/>
          </p:cNvSpPr>
          <p:nvPr>
            <p:ph type="title"/>
          </p:nvPr>
        </p:nvSpPr>
        <p:spPr>
          <a:xfrm>
            <a:off x="969264" y="274320"/>
            <a:ext cx="6528815" cy="422542"/>
          </a:xfrm>
          <a:solidFill>
            <a:schemeClr val="accent2"/>
          </a:solidFill>
          <a:ln>
            <a:solidFill>
              <a:schemeClr val="accent2"/>
            </a:solidFill>
          </a:ln>
        </p:spPr>
        <p:txBody>
          <a:bodyPr>
            <a:normAutofit/>
          </a:bodyPr>
          <a:lstStyle/>
          <a:p>
            <a:r>
              <a:rPr lang="en-US" dirty="0" smtClean="0">
                <a:solidFill>
                  <a:schemeClr val="bg1"/>
                </a:solidFill>
              </a:rPr>
              <a:t>Pregnancy</a:t>
            </a:r>
            <a:endParaRPr lang="en-US" dirty="0">
              <a:solidFill>
                <a:schemeClr val="bg1"/>
              </a:solidFill>
            </a:endParaRPr>
          </a:p>
        </p:txBody>
      </p:sp>
      <p:sp>
        <p:nvSpPr>
          <p:cNvPr id="6" name="Rectangle 5"/>
          <p:cNvSpPr/>
          <p:nvPr/>
        </p:nvSpPr>
        <p:spPr>
          <a:xfrm>
            <a:off x="0"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7498080"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Group 4"/>
          <p:cNvGrpSpPr/>
          <p:nvPr/>
        </p:nvGrpSpPr>
        <p:grpSpPr>
          <a:xfrm>
            <a:off x="548641" y="22967"/>
            <a:ext cx="420624" cy="923330"/>
            <a:chOff x="548641" y="157465"/>
            <a:chExt cx="420624" cy="923330"/>
          </a:xfrm>
        </p:grpSpPr>
        <p:sp>
          <p:nvSpPr>
            <p:cNvPr id="12" name="Rectangle 11"/>
            <p:cNvSpPr/>
            <p:nvPr/>
          </p:nvSpPr>
          <p:spPr>
            <a:xfrm>
              <a:off x="548641" y="344810"/>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4" name="Rectangle 13"/>
            <p:cNvSpPr/>
            <p:nvPr/>
          </p:nvSpPr>
          <p:spPr>
            <a:xfrm>
              <a:off x="580058" y="157465"/>
              <a:ext cx="357790" cy="923330"/>
            </a:xfrm>
            <a:prstGeom prst="rect">
              <a:avLst/>
            </a:prstGeom>
            <a:noFill/>
          </p:spPr>
          <p:txBody>
            <a:bodyPr wrap="none" lIns="91440" tIns="45720" rIns="91440" bIns="45720">
              <a:spAutoFit/>
            </a:bodyPr>
            <a:lstStyle/>
            <a:p>
              <a:pPr algn="ctr"/>
              <a:r>
                <a:rPr lang="en-US" sz="5400" b="0" cap="none" spc="0" dirty="0" smtClean="0">
                  <a:ln w="0"/>
                  <a:solidFill>
                    <a:schemeClr val="bg1"/>
                  </a:solidFill>
                  <a:latin typeface="baby icons" panose="02000500000000000000" pitchFamily="2" charset="0"/>
                </a:rPr>
                <a:t>r</a:t>
              </a:r>
              <a:endParaRPr lang="en-US" sz="5400" b="0" cap="none" spc="0" dirty="0">
                <a:ln w="0"/>
                <a:solidFill>
                  <a:schemeClr val="bg1"/>
                </a:solidFill>
                <a:latin typeface="baby icons" panose="02000500000000000000" pitchFamily="2" charset="0"/>
              </a:endParaRPr>
            </a:p>
          </p:txBody>
        </p:sp>
      </p:grpSp>
      <p:grpSp>
        <p:nvGrpSpPr>
          <p:cNvPr id="109" name="Group 108"/>
          <p:cNvGrpSpPr/>
          <p:nvPr/>
        </p:nvGrpSpPr>
        <p:grpSpPr>
          <a:xfrm>
            <a:off x="714693" y="1114182"/>
            <a:ext cx="1085066" cy="1507699"/>
            <a:chOff x="1276304" y="1114184"/>
            <a:chExt cx="1085066" cy="1507699"/>
          </a:xfrm>
        </p:grpSpPr>
        <p:sp>
          <p:nvSpPr>
            <p:cNvPr id="96" name="TextBox 95"/>
            <p:cNvSpPr txBox="1"/>
            <p:nvPr/>
          </p:nvSpPr>
          <p:spPr>
            <a:xfrm>
              <a:off x="1276304" y="2305689"/>
              <a:ext cx="1085066" cy="316194"/>
            </a:xfrm>
            <a:prstGeom prst="rect">
              <a:avLst/>
            </a:prstGeom>
          </p:spPr>
          <p:txBody>
            <a:bodyPr vert="horz" wrap="square" lIns="91430" tIns="45715" rIns="91430" bIns="45715" rtlCol="0" anchor="ctr">
              <a:noAutofit/>
            </a:bodyPr>
            <a:lstStyle/>
            <a:p>
              <a:pPr algn="ctr"/>
              <a:r>
                <a:rPr lang="en-US" sz="1100" dirty="0" smtClean="0">
                  <a:solidFill>
                    <a:schemeClr val="tx2">
                      <a:lumMod val="50000"/>
                    </a:schemeClr>
                  </a:solidFill>
                  <a:latin typeface="Roboto Light" panose="02000000000000000000" pitchFamily="2" charset="0"/>
                  <a:ea typeface="Roboto Light" panose="02000000000000000000" pitchFamily="2" charset="0"/>
                </a:rPr>
                <a:t>My Pregnancy Today</a:t>
              </a:r>
            </a:p>
          </p:txBody>
        </p:sp>
        <p:grpSp>
          <p:nvGrpSpPr>
            <p:cNvPr id="100" name="Group 99"/>
            <p:cNvGrpSpPr/>
            <p:nvPr/>
          </p:nvGrpSpPr>
          <p:grpSpPr>
            <a:xfrm>
              <a:off x="1288374" y="1114184"/>
              <a:ext cx="1060649" cy="1184197"/>
              <a:chOff x="1288374" y="1114184"/>
              <a:chExt cx="1060649" cy="1184197"/>
            </a:xfrm>
          </p:grpSpPr>
          <p:sp>
            <p:nvSpPr>
              <p:cNvPr id="59" name="Shape 148"/>
              <p:cNvSpPr/>
              <p:nvPr/>
            </p:nvSpPr>
            <p:spPr>
              <a:xfrm>
                <a:off x="1288374" y="111418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98490" y="1377210"/>
                <a:ext cx="640080" cy="640080"/>
              </a:xfrm>
              <a:prstGeom prst="rect">
                <a:avLst/>
              </a:prstGeom>
            </p:spPr>
          </p:pic>
          <p:sp>
            <p:nvSpPr>
              <p:cNvPr id="62" name="Shape 148"/>
              <p:cNvSpPr/>
              <p:nvPr/>
            </p:nvSpPr>
            <p:spPr>
              <a:xfrm>
                <a:off x="1396605" y="1225436"/>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10" name="Group 109"/>
          <p:cNvGrpSpPr/>
          <p:nvPr/>
        </p:nvGrpSpPr>
        <p:grpSpPr>
          <a:xfrm>
            <a:off x="5020318" y="1114182"/>
            <a:ext cx="1085066" cy="1500391"/>
            <a:chOff x="2336771" y="2800991"/>
            <a:chExt cx="1085066" cy="1500391"/>
          </a:xfrm>
        </p:grpSpPr>
        <p:sp>
          <p:nvSpPr>
            <p:cNvPr id="93" name="TextBox 92"/>
            <p:cNvSpPr txBox="1"/>
            <p:nvPr/>
          </p:nvSpPr>
          <p:spPr>
            <a:xfrm>
              <a:off x="2336771" y="3985188"/>
              <a:ext cx="1085066"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a:t>Baby Names </a:t>
              </a:r>
              <a:r>
                <a:rPr lang="en-US" sz="1100" dirty="0" smtClean="0"/>
                <a:t>!!</a:t>
              </a:r>
              <a:endParaRPr lang="en-US" sz="1100" dirty="0"/>
            </a:p>
          </p:txBody>
        </p:sp>
        <p:grpSp>
          <p:nvGrpSpPr>
            <p:cNvPr id="105" name="Group 104"/>
            <p:cNvGrpSpPr/>
            <p:nvPr/>
          </p:nvGrpSpPr>
          <p:grpSpPr>
            <a:xfrm>
              <a:off x="2349299" y="2800991"/>
              <a:ext cx="1060649" cy="1184197"/>
              <a:chOff x="2349299" y="2800991"/>
              <a:chExt cx="1060649" cy="1184197"/>
            </a:xfrm>
          </p:grpSpPr>
          <p:sp>
            <p:nvSpPr>
              <p:cNvPr id="70" name="Shape 148"/>
              <p:cNvSpPr/>
              <p:nvPr/>
            </p:nvSpPr>
            <p:spPr>
              <a:xfrm>
                <a:off x="2349299" y="2800991"/>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1334" y="3080653"/>
                <a:ext cx="640080" cy="640080"/>
              </a:xfrm>
              <a:prstGeom prst="rect">
                <a:avLst/>
              </a:prstGeom>
            </p:spPr>
          </p:pic>
          <p:sp>
            <p:nvSpPr>
              <p:cNvPr id="69" name="Shape 148"/>
              <p:cNvSpPr/>
              <p:nvPr/>
            </p:nvSpPr>
            <p:spPr>
              <a:xfrm>
                <a:off x="2454033" y="2902481"/>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06" name="Group 105"/>
          <p:cNvGrpSpPr/>
          <p:nvPr/>
        </p:nvGrpSpPr>
        <p:grpSpPr>
          <a:xfrm>
            <a:off x="5852795" y="2729588"/>
            <a:ext cx="1466034" cy="1482766"/>
            <a:chOff x="4266038" y="2800260"/>
            <a:chExt cx="1466034" cy="1482766"/>
          </a:xfrm>
        </p:grpSpPr>
        <p:sp>
          <p:nvSpPr>
            <p:cNvPr id="73" name="Shape 148"/>
            <p:cNvSpPr/>
            <p:nvPr/>
          </p:nvSpPr>
          <p:spPr>
            <a:xfrm>
              <a:off x="4468411" y="2800260"/>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94" name="TextBox 93"/>
            <p:cNvSpPr txBox="1"/>
            <p:nvPr/>
          </p:nvSpPr>
          <p:spPr>
            <a:xfrm>
              <a:off x="4266038" y="3978247"/>
              <a:ext cx="1466034" cy="304779"/>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Baby Bookie</a:t>
              </a:r>
              <a:endParaRPr lang="en-US" sz="1100" dirty="0"/>
            </a:p>
          </p:txBody>
        </p:sp>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79666" y="3053512"/>
              <a:ext cx="640080" cy="640080"/>
            </a:xfrm>
            <a:prstGeom prst="rect">
              <a:avLst/>
            </a:prstGeom>
          </p:spPr>
        </p:pic>
        <p:sp>
          <p:nvSpPr>
            <p:cNvPr id="75" name="Shape 148"/>
            <p:cNvSpPr/>
            <p:nvPr/>
          </p:nvSpPr>
          <p:spPr>
            <a:xfrm>
              <a:off x="4580287" y="2932921"/>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108" name="Group 107"/>
          <p:cNvGrpSpPr/>
          <p:nvPr/>
        </p:nvGrpSpPr>
        <p:grpSpPr>
          <a:xfrm>
            <a:off x="2600281" y="1114182"/>
            <a:ext cx="1391832" cy="1507700"/>
            <a:chOff x="3241288" y="1114183"/>
            <a:chExt cx="1391832" cy="1507700"/>
          </a:xfrm>
        </p:grpSpPr>
        <p:sp>
          <p:nvSpPr>
            <p:cNvPr id="97" name="TextBox 96"/>
            <p:cNvSpPr txBox="1"/>
            <p:nvPr/>
          </p:nvSpPr>
          <p:spPr>
            <a:xfrm>
              <a:off x="3241288" y="2305689"/>
              <a:ext cx="1391832"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Pregnancy Weight Calculator</a:t>
              </a:r>
              <a:endParaRPr lang="en-US" sz="1100" dirty="0"/>
            </a:p>
          </p:txBody>
        </p:sp>
        <p:grpSp>
          <p:nvGrpSpPr>
            <p:cNvPr id="101" name="Group 100"/>
            <p:cNvGrpSpPr/>
            <p:nvPr/>
          </p:nvGrpSpPr>
          <p:grpSpPr>
            <a:xfrm>
              <a:off x="3407762" y="1114183"/>
              <a:ext cx="1060649" cy="1184197"/>
              <a:chOff x="3407762" y="1114183"/>
              <a:chExt cx="1060649" cy="1184197"/>
            </a:xfrm>
          </p:grpSpPr>
          <p:sp>
            <p:nvSpPr>
              <p:cNvPr id="77" name="Shape 148"/>
              <p:cNvSpPr/>
              <p:nvPr/>
            </p:nvSpPr>
            <p:spPr>
              <a:xfrm>
                <a:off x="3407762" y="1114183"/>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7" name="Picture 1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12350" y="1386240"/>
                <a:ext cx="640080" cy="640080"/>
              </a:xfrm>
              <a:prstGeom prst="rect">
                <a:avLst/>
              </a:prstGeom>
            </p:spPr>
          </p:pic>
          <p:sp>
            <p:nvSpPr>
              <p:cNvPr id="79" name="Shape 148"/>
              <p:cNvSpPr/>
              <p:nvPr/>
            </p:nvSpPr>
            <p:spPr>
              <a:xfrm>
                <a:off x="3519638" y="1246844"/>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spTree>
    <p:extLst>
      <p:ext uri="{BB962C8B-B14F-4D97-AF65-F5344CB8AC3E}">
        <p14:creationId xmlns:p14="http://schemas.microsoft.com/office/powerpoint/2010/main" val="16950581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The Delivery</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31444"/>
            <a:ext cx="1656672" cy="2041959"/>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500" dirty="0">
                <a:solidFill>
                  <a:srgbClr val="F4F4F4"/>
                </a:solidFill>
                <a:latin typeface="baby icons" panose="02000500000000000000" pitchFamily="2" charset="0"/>
              </a:rPr>
              <a:t>t</a:t>
            </a:r>
            <a:endParaRPr lang="en-US" sz="6600" dirty="0">
              <a:solidFill>
                <a:srgbClr val="F4F4F4"/>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9093215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oup 70"/>
          <p:cNvGrpSpPr/>
          <p:nvPr/>
        </p:nvGrpSpPr>
        <p:grpSpPr>
          <a:xfrm>
            <a:off x="561801" y="1302038"/>
            <a:ext cx="1177853" cy="2057502"/>
            <a:chOff x="4377817" y="1522633"/>
            <a:chExt cx="4275451" cy="7468459"/>
          </a:xfrm>
        </p:grpSpPr>
        <p:sp>
          <p:nvSpPr>
            <p:cNvPr id="75"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C395B"/>
            </a:solidFill>
            <a:ln w="6350" cmpd="sng">
              <a:noFill/>
              <a:miter lim="400000"/>
            </a:ln>
          </p:spPr>
          <p:txBody>
            <a:bodyPr lIns="0" tIns="0" rIns="0" bIns="0" anchor="ctr"/>
            <a:lstStyle/>
            <a:p>
              <a:pPr lvl="0">
                <a:defRPr sz="2400">
                  <a:solidFill>
                    <a:srgbClr val="FFFFFF"/>
                  </a:solidFill>
                </a:defRPr>
              </a:pPr>
              <a:endParaRPr/>
            </a:p>
          </p:txBody>
        </p:sp>
        <p:grpSp>
          <p:nvGrpSpPr>
            <p:cNvPr id="76" name="Group 75"/>
            <p:cNvGrpSpPr/>
            <p:nvPr/>
          </p:nvGrpSpPr>
          <p:grpSpPr>
            <a:xfrm>
              <a:off x="4377817" y="1522633"/>
              <a:ext cx="4275451" cy="7175687"/>
              <a:chOff x="4377817" y="1522633"/>
              <a:chExt cx="4275451" cy="7175687"/>
            </a:xfrm>
          </p:grpSpPr>
          <p:sp>
            <p:nvSpPr>
              <p:cNvPr id="77"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1"/>
              </a:solidFill>
              <a:ln w="6350" cmpd="sng">
                <a:noFill/>
                <a:miter lim="400000"/>
              </a:ln>
            </p:spPr>
            <p:txBody>
              <a:bodyPr lIns="50800" tIns="50800" rIns="50800" bIns="50800" anchor="ctr"/>
              <a:lstStyle/>
              <a:p>
                <a:pPr lvl="0">
                  <a:defRPr sz="2400"/>
                </a:pPr>
                <a:endParaRPr/>
              </a:p>
            </p:txBody>
          </p:sp>
          <p:sp>
            <p:nvSpPr>
              <p:cNvPr id="78"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1"/>
              </a:solidFill>
              <a:ln w="6350" cmpd="sng">
                <a:noFill/>
                <a:miter lim="400000"/>
              </a:ln>
            </p:spPr>
            <p:txBody>
              <a:bodyPr lIns="50800" tIns="50800" rIns="50800" bIns="50800" anchor="ctr"/>
              <a:lstStyle/>
              <a:p>
                <a:pPr lvl="0">
                  <a:defRPr sz="2400"/>
                </a:pPr>
                <a:endParaRPr/>
              </a:p>
            </p:txBody>
          </p:sp>
          <p:sp>
            <p:nvSpPr>
              <p:cNvPr id="79" name="Shape 929"/>
              <p:cNvSpPr/>
              <p:nvPr/>
            </p:nvSpPr>
            <p:spPr>
              <a:xfrm>
                <a:off x="5600031" y="6626726"/>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80" name="Shape 930"/>
              <p:cNvSpPr/>
              <p:nvPr/>
            </p:nvSpPr>
            <p:spPr>
              <a:xfrm>
                <a:off x="5600031" y="7123020"/>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81" name="Shape 931"/>
              <p:cNvSpPr/>
              <p:nvPr/>
            </p:nvSpPr>
            <p:spPr>
              <a:xfrm>
                <a:off x="5600031" y="7619314"/>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82" name="Shape 932"/>
              <p:cNvSpPr/>
              <p:nvPr/>
            </p:nvSpPr>
            <p:spPr>
              <a:xfrm>
                <a:off x="5865436" y="8109953"/>
                <a:ext cx="1273928" cy="588367"/>
              </a:xfrm>
              <a:prstGeom prst="roundRect">
                <a:avLst>
                  <a:gd name="adj" fmla="val 40675"/>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grpSp>
      </p:grpSp>
      <p:sp>
        <p:nvSpPr>
          <p:cNvPr id="73" name="Title 1"/>
          <p:cNvSpPr txBox="1">
            <a:spLocks/>
          </p:cNvSpPr>
          <p:nvPr/>
        </p:nvSpPr>
        <p:spPr>
          <a:xfrm>
            <a:off x="573671" y="3254749"/>
            <a:ext cx="1146867"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Entertainment</a:t>
            </a:r>
            <a:endParaRPr lang="en-US" sz="1200" b="0" dirty="0"/>
          </a:p>
        </p:txBody>
      </p:sp>
      <p:sp>
        <p:nvSpPr>
          <p:cNvPr id="8" name="Rectangle 7"/>
          <p:cNvSpPr/>
          <p:nvPr/>
        </p:nvSpPr>
        <p:spPr>
          <a:xfrm>
            <a:off x="683677" y="1328076"/>
            <a:ext cx="926857"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nvGrpSpPr>
          <p:cNvPr id="86" name="Group 85"/>
          <p:cNvGrpSpPr/>
          <p:nvPr/>
        </p:nvGrpSpPr>
        <p:grpSpPr>
          <a:xfrm>
            <a:off x="2740941" y="1302038"/>
            <a:ext cx="1177853" cy="2057502"/>
            <a:chOff x="4377817" y="1522633"/>
            <a:chExt cx="4275451" cy="7468459"/>
          </a:xfrm>
        </p:grpSpPr>
        <p:sp>
          <p:nvSpPr>
            <p:cNvPr id="90"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6350" cmpd="sng">
              <a:noFill/>
              <a:miter lim="400000"/>
            </a:ln>
          </p:spPr>
          <p:txBody>
            <a:bodyPr lIns="0" tIns="0" rIns="0" bIns="0" anchor="ctr"/>
            <a:lstStyle/>
            <a:p>
              <a:pPr lvl="0">
                <a:defRPr sz="2400">
                  <a:solidFill>
                    <a:srgbClr val="FFFFFF"/>
                  </a:solidFill>
                </a:defRPr>
              </a:pPr>
              <a:endParaRPr/>
            </a:p>
          </p:txBody>
        </p:sp>
        <p:grpSp>
          <p:nvGrpSpPr>
            <p:cNvPr id="91" name="Group 90"/>
            <p:cNvGrpSpPr/>
            <p:nvPr/>
          </p:nvGrpSpPr>
          <p:grpSpPr>
            <a:xfrm>
              <a:off x="4377817" y="1522633"/>
              <a:ext cx="4275451" cy="7175687"/>
              <a:chOff x="4377817" y="1522633"/>
              <a:chExt cx="4275451" cy="7175687"/>
            </a:xfrm>
          </p:grpSpPr>
          <p:sp>
            <p:nvSpPr>
              <p:cNvPr id="92"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3"/>
              </a:solidFill>
              <a:ln w="6350" cmpd="sng">
                <a:noFill/>
                <a:miter lim="400000"/>
              </a:ln>
            </p:spPr>
            <p:txBody>
              <a:bodyPr lIns="50800" tIns="50800" rIns="50800" bIns="50800" anchor="ctr"/>
              <a:lstStyle/>
              <a:p>
                <a:pPr lvl="0">
                  <a:defRPr sz="2400"/>
                </a:pPr>
                <a:endParaRPr/>
              </a:p>
            </p:txBody>
          </p:sp>
          <p:sp>
            <p:nvSpPr>
              <p:cNvPr id="93"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3"/>
              </a:solidFill>
              <a:ln w="6350" cmpd="sng">
                <a:noFill/>
                <a:miter lim="400000"/>
              </a:ln>
            </p:spPr>
            <p:txBody>
              <a:bodyPr lIns="50800" tIns="50800" rIns="50800" bIns="50800" anchor="ctr"/>
              <a:lstStyle/>
              <a:p>
                <a:pPr lvl="0">
                  <a:defRPr sz="2400"/>
                </a:pPr>
                <a:endParaRPr/>
              </a:p>
            </p:txBody>
          </p:sp>
          <p:sp>
            <p:nvSpPr>
              <p:cNvPr id="94" name="Shape 929"/>
              <p:cNvSpPr/>
              <p:nvPr/>
            </p:nvSpPr>
            <p:spPr>
              <a:xfrm>
                <a:off x="5600031" y="6626726"/>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5" name="Shape 930"/>
              <p:cNvSpPr/>
              <p:nvPr/>
            </p:nvSpPr>
            <p:spPr>
              <a:xfrm>
                <a:off x="5600031" y="7123020"/>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6" name="Shape 931"/>
              <p:cNvSpPr/>
              <p:nvPr/>
            </p:nvSpPr>
            <p:spPr>
              <a:xfrm>
                <a:off x="5600031" y="7619314"/>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7" name="Shape 932"/>
              <p:cNvSpPr/>
              <p:nvPr/>
            </p:nvSpPr>
            <p:spPr>
              <a:xfrm>
                <a:off x="5865436" y="8109953"/>
                <a:ext cx="1273928" cy="588367"/>
              </a:xfrm>
              <a:prstGeom prst="roundRect">
                <a:avLst>
                  <a:gd name="adj" fmla="val 40675"/>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grpSp>
      </p:grpSp>
      <p:sp>
        <p:nvSpPr>
          <p:cNvPr id="88" name="Title 1"/>
          <p:cNvSpPr txBox="1">
            <a:spLocks/>
          </p:cNvSpPr>
          <p:nvPr/>
        </p:nvSpPr>
        <p:spPr>
          <a:xfrm>
            <a:off x="2890706" y="3254749"/>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Music</a:t>
            </a:r>
            <a:endParaRPr lang="en-US" sz="1200" b="0" dirty="0"/>
          </a:p>
        </p:txBody>
      </p:sp>
      <p:sp>
        <p:nvSpPr>
          <p:cNvPr id="6" name="Rectangle 5"/>
          <p:cNvSpPr/>
          <p:nvPr/>
        </p:nvSpPr>
        <p:spPr>
          <a:xfrm>
            <a:off x="2912510" y="1328076"/>
            <a:ext cx="827471"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nvGrpSpPr>
          <p:cNvPr id="116" name="Group 115"/>
          <p:cNvGrpSpPr/>
          <p:nvPr/>
        </p:nvGrpSpPr>
        <p:grpSpPr>
          <a:xfrm>
            <a:off x="7164564" y="1302038"/>
            <a:ext cx="1177853" cy="2057502"/>
            <a:chOff x="4377817" y="1522633"/>
            <a:chExt cx="4275451" cy="7468459"/>
          </a:xfrm>
        </p:grpSpPr>
        <p:sp>
          <p:nvSpPr>
            <p:cNvPr id="120"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6350" cmpd="sng">
              <a:noFill/>
              <a:miter lim="400000"/>
            </a:ln>
          </p:spPr>
          <p:txBody>
            <a:bodyPr lIns="0" tIns="0" rIns="0" bIns="0" anchor="ctr"/>
            <a:lstStyle/>
            <a:p>
              <a:pPr lvl="0">
                <a:defRPr sz="2400">
                  <a:solidFill>
                    <a:srgbClr val="FFFFFF"/>
                  </a:solidFill>
                </a:defRPr>
              </a:pPr>
              <a:endParaRPr/>
            </a:p>
          </p:txBody>
        </p:sp>
        <p:grpSp>
          <p:nvGrpSpPr>
            <p:cNvPr id="121" name="Group 120"/>
            <p:cNvGrpSpPr/>
            <p:nvPr/>
          </p:nvGrpSpPr>
          <p:grpSpPr>
            <a:xfrm>
              <a:off x="4377817" y="1522633"/>
              <a:ext cx="4275451" cy="7175687"/>
              <a:chOff x="4377817" y="1522633"/>
              <a:chExt cx="4275451" cy="7175687"/>
            </a:xfrm>
          </p:grpSpPr>
          <p:sp>
            <p:nvSpPr>
              <p:cNvPr id="122"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6"/>
              </a:solidFill>
              <a:ln w="6350" cmpd="sng">
                <a:noFill/>
                <a:miter lim="400000"/>
              </a:ln>
            </p:spPr>
            <p:txBody>
              <a:bodyPr lIns="50800" tIns="50800" rIns="50800" bIns="50800" anchor="ctr"/>
              <a:lstStyle/>
              <a:p>
                <a:pPr lvl="0">
                  <a:defRPr sz="2400"/>
                </a:pPr>
                <a:endParaRPr/>
              </a:p>
            </p:txBody>
          </p:sp>
          <p:sp>
            <p:nvSpPr>
              <p:cNvPr id="123"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6"/>
              </a:solidFill>
              <a:ln w="6350" cmpd="sng">
                <a:noFill/>
                <a:miter lim="400000"/>
              </a:ln>
            </p:spPr>
            <p:txBody>
              <a:bodyPr lIns="50800" tIns="50800" rIns="50800" bIns="50800" anchor="ctr"/>
              <a:lstStyle/>
              <a:p>
                <a:pPr lvl="0">
                  <a:defRPr sz="2400"/>
                </a:pPr>
                <a:endParaRPr/>
              </a:p>
            </p:txBody>
          </p:sp>
          <p:sp>
            <p:nvSpPr>
              <p:cNvPr id="124" name="Shape 929"/>
              <p:cNvSpPr/>
              <p:nvPr/>
            </p:nvSpPr>
            <p:spPr>
              <a:xfrm>
                <a:off x="5600031" y="6626726"/>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5" name="Shape 930"/>
              <p:cNvSpPr/>
              <p:nvPr/>
            </p:nvSpPr>
            <p:spPr>
              <a:xfrm>
                <a:off x="5600031" y="7123020"/>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6" name="Shape 931"/>
              <p:cNvSpPr/>
              <p:nvPr/>
            </p:nvSpPr>
            <p:spPr>
              <a:xfrm>
                <a:off x="5600031" y="7619314"/>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7" name="Shape 932"/>
              <p:cNvSpPr/>
              <p:nvPr/>
            </p:nvSpPr>
            <p:spPr>
              <a:xfrm>
                <a:off x="5865436" y="8109953"/>
                <a:ext cx="1273928" cy="588367"/>
              </a:xfrm>
              <a:prstGeom prst="roundRect">
                <a:avLst>
                  <a:gd name="adj" fmla="val 40675"/>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grpSp>
      </p:grpSp>
      <p:sp>
        <p:nvSpPr>
          <p:cNvPr id="118" name="Title 1"/>
          <p:cNvSpPr txBox="1">
            <a:spLocks/>
          </p:cNvSpPr>
          <p:nvPr/>
        </p:nvSpPr>
        <p:spPr>
          <a:xfrm>
            <a:off x="7099221" y="3254749"/>
            <a:ext cx="1301296"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Announcement</a:t>
            </a:r>
            <a:endParaRPr lang="en-US" sz="1200" b="0" dirty="0"/>
          </a:p>
        </p:txBody>
      </p:sp>
      <p:sp>
        <p:nvSpPr>
          <p:cNvPr id="7" name="Rectangle 6"/>
          <p:cNvSpPr/>
          <p:nvPr/>
        </p:nvSpPr>
        <p:spPr>
          <a:xfrm>
            <a:off x="7339373" y="1397626"/>
            <a:ext cx="877164"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nvGrpSpPr>
          <p:cNvPr id="101" name="Group 100"/>
          <p:cNvGrpSpPr/>
          <p:nvPr/>
        </p:nvGrpSpPr>
        <p:grpSpPr>
          <a:xfrm>
            <a:off x="4920081" y="1302038"/>
            <a:ext cx="1177853" cy="2057502"/>
            <a:chOff x="4377817" y="1522633"/>
            <a:chExt cx="4275451" cy="7468459"/>
          </a:xfrm>
        </p:grpSpPr>
        <p:sp>
          <p:nvSpPr>
            <p:cNvPr id="105"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6350" cmpd="sng">
              <a:noFill/>
              <a:miter lim="400000"/>
            </a:ln>
          </p:spPr>
          <p:txBody>
            <a:bodyPr lIns="0" tIns="0" rIns="0" bIns="0" anchor="ctr"/>
            <a:lstStyle/>
            <a:p>
              <a:pPr lvl="0">
                <a:defRPr sz="2400">
                  <a:solidFill>
                    <a:srgbClr val="FFFFFF"/>
                  </a:solidFill>
                </a:defRPr>
              </a:pPr>
              <a:endParaRPr/>
            </a:p>
          </p:txBody>
        </p:sp>
        <p:grpSp>
          <p:nvGrpSpPr>
            <p:cNvPr id="106" name="Group 105"/>
            <p:cNvGrpSpPr/>
            <p:nvPr/>
          </p:nvGrpSpPr>
          <p:grpSpPr>
            <a:xfrm>
              <a:off x="4377817" y="1522633"/>
              <a:ext cx="4275451" cy="7175687"/>
              <a:chOff x="4377817" y="1522633"/>
              <a:chExt cx="4275451" cy="7175687"/>
            </a:xfrm>
          </p:grpSpPr>
          <p:sp>
            <p:nvSpPr>
              <p:cNvPr id="107"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4"/>
              </a:solidFill>
              <a:ln w="6350" cmpd="sng">
                <a:noFill/>
                <a:miter lim="400000"/>
              </a:ln>
            </p:spPr>
            <p:txBody>
              <a:bodyPr lIns="50800" tIns="50800" rIns="50800" bIns="50800" anchor="ctr"/>
              <a:lstStyle/>
              <a:p>
                <a:pPr lvl="0">
                  <a:defRPr sz="2400"/>
                </a:pPr>
                <a:endParaRPr/>
              </a:p>
            </p:txBody>
          </p:sp>
          <p:sp>
            <p:nvSpPr>
              <p:cNvPr id="108"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4"/>
              </a:solidFill>
              <a:ln w="6350" cmpd="sng">
                <a:noFill/>
                <a:miter lim="400000"/>
              </a:ln>
            </p:spPr>
            <p:txBody>
              <a:bodyPr lIns="50800" tIns="50800" rIns="50800" bIns="50800" anchor="ctr"/>
              <a:lstStyle/>
              <a:p>
                <a:pPr lvl="0">
                  <a:defRPr sz="2400"/>
                </a:pPr>
                <a:endParaRPr/>
              </a:p>
            </p:txBody>
          </p:sp>
          <p:sp>
            <p:nvSpPr>
              <p:cNvPr id="109" name="Shape 929"/>
              <p:cNvSpPr/>
              <p:nvPr/>
            </p:nvSpPr>
            <p:spPr>
              <a:xfrm>
                <a:off x="5600031" y="6626726"/>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10" name="Shape 930"/>
              <p:cNvSpPr/>
              <p:nvPr/>
            </p:nvSpPr>
            <p:spPr>
              <a:xfrm>
                <a:off x="5600031" y="7123020"/>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11" name="Shape 931"/>
              <p:cNvSpPr/>
              <p:nvPr/>
            </p:nvSpPr>
            <p:spPr>
              <a:xfrm>
                <a:off x="5600031" y="7619314"/>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12" name="Shape 932"/>
              <p:cNvSpPr/>
              <p:nvPr/>
            </p:nvSpPr>
            <p:spPr>
              <a:xfrm>
                <a:off x="5865436" y="8109953"/>
                <a:ext cx="1273928" cy="588367"/>
              </a:xfrm>
              <a:prstGeom prst="roundRect">
                <a:avLst>
                  <a:gd name="adj" fmla="val 40675"/>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grpSp>
      </p:grpSp>
      <p:sp>
        <p:nvSpPr>
          <p:cNvPr id="103" name="Title 1"/>
          <p:cNvSpPr txBox="1">
            <a:spLocks/>
          </p:cNvSpPr>
          <p:nvPr/>
        </p:nvSpPr>
        <p:spPr>
          <a:xfrm>
            <a:off x="5057975" y="3254749"/>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Chargers</a:t>
            </a:r>
            <a:endParaRPr lang="en-US" sz="1200" b="0" dirty="0"/>
          </a:p>
        </p:txBody>
      </p:sp>
      <p:sp>
        <p:nvSpPr>
          <p:cNvPr id="9" name="Rectangle 8"/>
          <p:cNvSpPr/>
          <p:nvPr/>
        </p:nvSpPr>
        <p:spPr>
          <a:xfrm>
            <a:off x="5129694" y="1400146"/>
            <a:ext cx="877164"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56" name="Title 2"/>
          <p:cNvSpPr txBox="1">
            <a:spLocks/>
          </p:cNvSpPr>
          <p:nvPr/>
        </p:nvSpPr>
        <p:spPr>
          <a:xfrm>
            <a:off x="1228728" y="274320"/>
            <a:ext cx="6269352" cy="422542"/>
          </a:xfrm>
          <a:prstGeom prst="rect">
            <a:avLst/>
          </a:prstGeom>
          <a:solidFill>
            <a:schemeClr val="accent2"/>
          </a:solidFill>
          <a:ln>
            <a:solidFill>
              <a:schemeClr val="accent2"/>
            </a:solidFill>
          </a:ln>
        </p:spPr>
        <p:txBody>
          <a:bodyPr vert="horz" lIns="91430" tIns="45715" rIns="91430" bIns="45715" rtlCol="0" anchor="ctr">
            <a:normAutofit/>
          </a:bodyPr>
          <a:lstStyle>
            <a:lvl1pPr algn="l" defTabSz="457148" rtl="0" eaLnBrk="1" latinLnBrk="0" hangingPunct="1">
              <a:spcBef>
                <a:spcPct val="0"/>
              </a:spcBef>
              <a:buNone/>
              <a:defRPr sz="2000" kern="1200">
                <a:solidFill>
                  <a:schemeClr val="tx1"/>
                </a:solidFill>
                <a:latin typeface="Roboto Light"/>
                <a:ea typeface="+mj-ea"/>
                <a:cs typeface="Roboto Light"/>
              </a:defRPr>
            </a:lvl1pPr>
          </a:lstStyle>
          <a:p>
            <a:r>
              <a:rPr lang="en-US" dirty="0">
                <a:solidFill>
                  <a:schemeClr val="bg1"/>
                </a:solidFill>
              </a:rPr>
              <a:t>The </a:t>
            </a:r>
            <a:r>
              <a:rPr lang="en-US" dirty="0" smtClean="0">
                <a:solidFill>
                  <a:schemeClr val="bg1"/>
                </a:solidFill>
              </a:rPr>
              <a:t>Delivery</a:t>
            </a:r>
            <a:endParaRPr lang="en-US" dirty="0">
              <a:solidFill>
                <a:schemeClr val="bg1"/>
              </a:solidFill>
            </a:endParaRPr>
          </a:p>
        </p:txBody>
      </p:sp>
      <p:sp>
        <p:nvSpPr>
          <p:cNvPr id="58" name="Rectangle 57"/>
          <p:cNvSpPr/>
          <p:nvPr/>
        </p:nvSpPr>
        <p:spPr>
          <a:xfrm>
            <a:off x="0"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ectangle 58"/>
          <p:cNvSpPr/>
          <p:nvPr/>
        </p:nvSpPr>
        <p:spPr>
          <a:xfrm>
            <a:off x="7498080"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ectangle 59"/>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Rectangle 60"/>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 name="Group 1"/>
          <p:cNvGrpSpPr/>
          <p:nvPr/>
        </p:nvGrpSpPr>
        <p:grpSpPr>
          <a:xfrm>
            <a:off x="478956" y="22967"/>
            <a:ext cx="819456" cy="923330"/>
            <a:chOff x="488783" y="154932"/>
            <a:chExt cx="819456" cy="923330"/>
          </a:xfrm>
        </p:grpSpPr>
        <p:sp>
          <p:nvSpPr>
            <p:cNvPr id="57" name="Rectangle 56"/>
            <p:cNvSpPr/>
            <p:nvPr/>
          </p:nvSpPr>
          <p:spPr>
            <a:xfrm>
              <a:off x="563081" y="342277"/>
              <a:ext cx="670860"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2" name="Rectangle 61"/>
            <p:cNvSpPr/>
            <p:nvPr/>
          </p:nvSpPr>
          <p:spPr>
            <a:xfrm>
              <a:off x="488783" y="154932"/>
              <a:ext cx="819456" cy="923330"/>
            </a:xfrm>
            <a:prstGeom prst="rect">
              <a:avLst/>
            </a:prstGeom>
            <a:noFill/>
          </p:spPr>
          <p:txBody>
            <a:bodyPr wrap="none" lIns="91440" tIns="45720" rIns="91440" bIns="45720">
              <a:spAutoFit/>
            </a:bodyPr>
            <a:lstStyle/>
            <a:p>
              <a:pPr algn="ctr"/>
              <a:r>
                <a:rPr lang="en-US" sz="5400" dirty="0">
                  <a:ln w="0"/>
                  <a:solidFill>
                    <a:schemeClr val="bg1"/>
                  </a:solidFill>
                  <a:latin typeface="baby icons" panose="02000500000000000000" pitchFamily="2" charset="0"/>
                </a:rPr>
                <a:t>t</a:t>
              </a:r>
              <a:endParaRPr lang="en-US" sz="5400" b="0" cap="none" spc="0" dirty="0">
                <a:ln w="0"/>
                <a:solidFill>
                  <a:schemeClr val="bg1"/>
                </a:solidFill>
                <a:latin typeface="baby icons" panose="02000500000000000000" pitchFamily="2" charset="0"/>
              </a:endParaRPr>
            </a:p>
          </p:txBody>
        </p:sp>
      </p:grpSp>
    </p:spTree>
    <p:extLst>
      <p:ext uri="{BB962C8B-B14F-4D97-AF65-F5344CB8AC3E}">
        <p14:creationId xmlns:p14="http://schemas.microsoft.com/office/powerpoint/2010/main" val="30387066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The Result</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45654"/>
            <a:ext cx="1656672" cy="2396159"/>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3600" dirty="0">
                <a:solidFill>
                  <a:schemeClr val="bg1"/>
                </a:solidFill>
                <a:latin typeface="baby icons" panose="02000500000000000000" pitchFamily="2" charset="0"/>
              </a:rPr>
              <a:t>3</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55605610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t="722" b="722"/>
          <a:stretch>
            <a:fillRect/>
          </a:stretch>
        </p:blipFill>
        <p:spPr>
          <a:xfrm>
            <a:off x="457200" y="2877820"/>
            <a:ext cx="2554288" cy="1416050"/>
          </a:xfrm>
        </p:spPr>
      </p:pic>
      <p:pic>
        <p:nvPicPr>
          <p:cNvPr id="18" name="Picture Placeholder 17"/>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t="752" b="752"/>
          <a:stretch>
            <a:fillRect/>
          </a:stretch>
        </p:blipFill>
        <p:spPr>
          <a:xfrm>
            <a:off x="457200" y="1047750"/>
            <a:ext cx="2555875" cy="1416050"/>
          </a:xfrm>
        </p:spPr>
      </p:pic>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67120" y="2876550"/>
            <a:ext cx="2519680" cy="1417320"/>
          </a:xfrm>
          <a:prstGeom prst="rect">
            <a:avLst/>
          </a:prstGeom>
        </p:spPr>
      </p:pic>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67120" y="1047750"/>
            <a:ext cx="2519680" cy="1417320"/>
          </a:xfrm>
          <a:prstGeom prst="rect">
            <a:avLst/>
          </a:prstGeom>
        </p:spPr>
      </p:pic>
      <p:pic>
        <p:nvPicPr>
          <p:cNvPr id="23" name="Pictur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08204" y="1047750"/>
            <a:ext cx="2362200" cy="3309838"/>
          </a:xfrm>
          <a:prstGeom prst="rect">
            <a:avLst/>
          </a:prstGeom>
        </p:spPr>
      </p:pic>
      <p:sp>
        <p:nvSpPr>
          <p:cNvPr id="24" name="Title 2"/>
          <p:cNvSpPr>
            <a:spLocks noGrp="1"/>
          </p:cNvSpPr>
          <p:nvPr>
            <p:ph type="title"/>
          </p:nvPr>
        </p:nvSpPr>
        <p:spPr>
          <a:xfrm>
            <a:off x="970086" y="273414"/>
            <a:ext cx="6527993" cy="422542"/>
          </a:xfrm>
          <a:solidFill>
            <a:schemeClr val="accent2"/>
          </a:solidFill>
          <a:ln>
            <a:solidFill>
              <a:schemeClr val="accent2"/>
            </a:solidFill>
          </a:ln>
        </p:spPr>
        <p:txBody>
          <a:bodyPr>
            <a:normAutofit/>
          </a:bodyPr>
          <a:lstStyle/>
          <a:p>
            <a:r>
              <a:rPr lang="en-US" dirty="0" smtClean="0">
                <a:solidFill>
                  <a:schemeClr val="bg1"/>
                </a:solidFill>
              </a:rPr>
              <a:t>The Result</a:t>
            </a:r>
            <a:endParaRPr lang="en-US" dirty="0">
              <a:solidFill>
                <a:schemeClr val="bg1"/>
              </a:solidFill>
            </a:endParaRPr>
          </a:p>
        </p:txBody>
      </p:sp>
      <p:sp>
        <p:nvSpPr>
          <p:cNvPr id="25" name="Rectangle 24"/>
          <p:cNvSpPr/>
          <p:nvPr/>
        </p:nvSpPr>
        <p:spPr>
          <a:xfrm>
            <a:off x="546020" y="210365"/>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26" name="Rectangle 25"/>
          <p:cNvSpPr/>
          <p:nvPr/>
        </p:nvSpPr>
        <p:spPr>
          <a:xfrm>
            <a:off x="1" y="274373"/>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7498080" y="274373"/>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8046720" y="274373"/>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8595360" y="274373"/>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Shape 8841"/>
          <p:cNvSpPr/>
          <p:nvPr/>
        </p:nvSpPr>
        <p:spPr>
          <a:xfrm>
            <a:off x="478778" y="32066"/>
            <a:ext cx="553883" cy="912034"/>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800" dirty="0" smtClean="0">
                <a:solidFill>
                  <a:schemeClr val="bg1"/>
                </a:solidFill>
                <a:latin typeface="baby icons" panose="02000500000000000000" pitchFamily="2" charset="0"/>
              </a:rPr>
              <a:t>3</a:t>
            </a:r>
            <a:endParaRPr lang="en-US" sz="4800" dirty="0">
              <a:solidFill>
                <a:schemeClr val="bg1"/>
              </a:solidFill>
              <a:latin typeface="baby icons" panose="02000500000000000000" pitchFamily="2" charset="0"/>
            </a:endParaRPr>
          </a:p>
        </p:txBody>
      </p:sp>
    </p:spTree>
    <p:extLst>
      <p:ext uri="{BB962C8B-B14F-4D97-AF65-F5344CB8AC3E}">
        <p14:creationId xmlns:p14="http://schemas.microsoft.com/office/powerpoint/2010/main" val="11487492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Early Years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91650"/>
            <a:ext cx="1656672" cy="172155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9600" dirty="0">
                <a:solidFill>
                  <a:schemeClr val="bg1"/>
                </a:solidFill>
                <a:latin typeface="baby icons" panose="02000500000000000000" pitchFamily="2" charset="0"/>
                <a:ea typeface="Calibri" panose="020F0502020204030204" pitchFamily="34" charset="0"/>
                <a:cs typeface="Times New Roman" panose="02020603050405020304" pitchFamily="18" charset="0"/>
              </a:rPr>
              <a:t>@</a:t>
            </a:r>
            <a:endParaRPr lang="en-US" sz="96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14405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70086" y="273414"/>
            <a:ext cx="6527993" cy="422542"/>
          </a:xfrm>
          <a:solidFill>
            <a:schemeClr val="accent2"/>
          </a:solidFill>
          <a:ln>
            <a:solidFill>
              <a:schemeClr val="accent2"/>
            </a:solidFill>
          </a:ln>
        </p:spPr>
        <p:txBody>
          <a:bodyPr>
            <a:normAutofit/>
          </a:bodyPr>
          <a:lstStyle/>
          <a:p>
            <a:r>
              <a:rPr lang="en-US" dirty="0" smtClean="0">
                <a:solidFill>
                  <a:schemeClr val="bg1"/>
                </a:solidFill>
              </a:rPr>
              <a:t>Early Years</a:t>
            </a:r>
            <a:endParaRPr lang="en-US" dirty="0">
              <a:solidFill>
                <a:schemeClr val="bg1"/>
              </a:solidFill>
            </a:endParaRPr>
          </a:p>
        </p:txBody>
      </p:sp>
      <p:grpSp>
        <p:nvGrpSpPr>
          <p:cNvPr id="25" name="Group 24"/>
          <p:cNvGrpSpPr/>
          <p:nvPr/>
        </p:nvGrpSpPr>
        <p:grpSpPr>
          <a:xfrm>
            <a:off x="758341" y="1123641"/>
            <a:ext cx="1981796" cy="2810463"/>
            <a:chOff x="8779796" y="711925"/>
            <a:chExt cx="1981796" cy="2810463"/>
          </a:xfrm>
        </p:grpSpPr>
        <p:grpSp>
          <p:nvGrpSpPr>
            <p:cNvPr id="12" name="Group 11"/>
            <p:cNvGrpSpPr/>
            <p:nvPr/>
          </p:nvGrpSpPr>
          <p:grpSpPr>
            <a:xfrm>
              <a:off x="8779796" y="711925"/>
              <a:ext cx="1981796" cy="2810463"/>
              <a:chOff x="376820" y="974319"/>
              <a:chExt cx="1981796" cy="2810463"/>
            </a:xfrm>
          </p:grpSpPr>
          <p:grpSp>
            <p:nvGrpSpPr>
              <p:cNvPr id="13" name="Group 12"/>
              <p:cNvGrpSpPr/>
              <p:nvPr/>
            </p:nvGrpSpPr>
            <p:grpSpPr>
              <a:xfrm>
                <a:off x="466931" y="974319"/>
                <a:ext cx="1891685" cy="2810463"/>
                <a:chOff x="466931" y="1085967"/>
                <a:chExt cx="1891685" cy="2810463"/>
              </a:xfrm>
            </p:grpSpPr>
            <p:sp>
              <p:nvSpPr>
                <p:cNvPr id="19" name="TextBox 18"/>
                <p:cNvSpPr txBox="1"/>
                <p:nvPr/>
              </p:nvSpPr>
              <p:spPr>
                <a:xfrm>
                  <a:off x="676880" y="3034656"/>
                  <a:ext cx="1681736" cy="861774"/>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Track Feeding, Diapering, Sleeping, &amp; Growth</a:t>
                  </a:r>
                </a:p>
                <a:p>
                  <a:endParaRPr lang="en-US" sz="1000" dirty="0" smtClean="0">
                    <a:solidFill>
                      <a:schemeClr val="tx2">
                        <a:lumMod val="50000"/>
                      </a:schemeClr>
                    </a:solidFill>
                    <a:latin typeface="Roboto Light"/>
                    <a:cs typeface="Roboto Light"/>
                  </a:endParaRPr>
                </a:p>
                <a:p>
                  <a:r>
                    <a:rPr lang="en-US" sz="1000" dirty="0" smtClean="0">
                      <a:solidFill>
                        <a:schemeClr val="tx2">
                          <a:lumMod val="50000"/>
                        </a:schemeClr>
                      </a:solidFill>
                      <a:latin typeface="Roboto Light"/>
                      <a:cs typeface="Roboto Light"/>
                    </a:rPr>
                    <a:t>Provide charts and graphs on baby’s progress</a:t>
                  </a:r>
                  <a:endParaRPr lang="en-US" sz="1000" dirty="0">
                    <a:solidFill>
                      <a:schemeClr val="tx2">
                        <a:lumMod val="50000"/>
                      </a:schemeClr>
                    </a:solidFill>
                    <a:latin typeface="Roboto Light"/>
                    <a:cs typeface="Roboto Light"/>
                  </a:endParaRPr>
                </a:p>
              </p:txBody>
            </p:sp>
            <p:sp>
              <p:nvSpPr>
                <p:cNvPr id="2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Baby Tracking</a:t>
                  </a:r>
                  <a:endParaRPr lang="en-US" sz="1200" b="0" dirty="0"/>
                </a:p>
              </p:txBody>
            </p:sp>
            <p:sp>
              <p:nvSpPr>
                <p:cNvPr id="21" name="Rounded Rectangle 20"/>
                <p:cNvSpPr/>
                <p:nvPr/>
              </p:nvSpPr>
              <p:spPr>
                <a:xfrm>
                  <a:off x="466931" y="1085967"/>
                  <a:ext cx="1835254" cy="1453948"/>
                </a:xfrm>
                <a:prstGeom prst="roundRect">
                  <a:avLst>
                    <a:gd name="adj" fmla="val 4119"/>
                  </a:avLst>
                </a:prstGeom>
                <a:solidFill>
                  <a:schemeClr val="bg1">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 name="Shape 8841"/>
              <p:cNvSpPr/>
              <p:nvPr/>
            </p:nvSpPr>
            <p:spPr>
              <a:xfrm>
                <a:off x="377245" y="28727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15" name="Shape 8841"/>
              <p:cNvSpPr/>
              <p:nvPr/>
            </p:nvSpPr>
            <p:spPr>
              <a:xfrm>
                <a:off x="378601" y="3345405"/>
                <a:ext cx="474813" cy="318036"/>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17" name="Oval 16"/>
              <p:cNvSpPr/>
              <p:nvPr/>
            </p:nvSpPr>
            <p:spPr>
              <a:xfrm>
                <a:off x="376820" y="18142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2" name="Rectangle 21"/>
            <p:cNvSpPr/>
            <p:nvPr/>
          </p:nvSpPr>
          <p:spPr>
            <a:xfrm>
              <a:off x="8801531" y="1570067"/>
              <a:ext cx="654346" cy="584775"/>
            </a:xfrm>
            <a:prstGeom prst="rect">
              <a:avLst/>
            </a:prstGeom>
            <a:noFill/>
          </p:spPr>
          <p:txBody>
            <a:bodyPr wrap="none" lIns="91440" tIns="45720" rIns="91440" bIns="45720">
              <a:spAutoFit/>
            </a:bodyPr>
            <a:lstStyle/>
            <a:p>
              <a:pPr algn="ctr"/>
              <a:r>
                <a:rPr lang="en-US" sz="3200" dirty="0" smtClean="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2291" y="797876"/>
              <a:ext cx="1818069" cy="548307"/>
            </a:xfrm>
            <a:prstGeom prst="rect">
              <a:avLst/>
            </a:prstGeom>
          </p:spPr>
        </p:pic>
      </p:grpSp>
      <p:grpSp>
        <p:nvGrpSpPr>
          <p:cNvPr id="37" name="Group 36"/>
          <p:cNvGrpSpPr/>
          <p:nvPr/>
        </p:nvGrpSpPr>
        <p:grpSpPr>
          <a:xfrm>
            <a:off x="6342919" y="1123641"/>
            <a:ext cx="1981796" cy="2348799"/>
            <a:chOff x="8684100" y="883360"/>
            <a:chExt cx="1981796" cy="2348799"/>
          </a:xfrm>
        </p:grpSpPr>
        <p:grpSp>
          <p:nvGrpSpPr>
            <p:cNvPr id="26" name="Group 25"/>
            <p:cNvGrpSpPr/>
            <p:nvPr/>
          </p:nvGrpSpPr>
          <p:grpSpPr>
            <a:xfrm>
              <a:off x="8684100" y="883360"/>
              <a:ext cx="1981796" cy="2348799"/>
              <a:chOff x="8779796" y="711925"/>
              <a:chExt cx="1981796" cy="2348799"/>
            </a:xfrm>
          </p:grpSpPr>
          <p:grpSp>
            <p:nvGrpSpPr>
              <p:cNvPr id="27" name="Group 26"/>
              <p:cNvGrpSpPr/>
              <p:nvPr/>
            </p:nvGrpSpPr>
            <p:grpSpPr>
              <a:xfrm>
                <a:off x="8779796" y="711925"/>
                <a:ext cx="1981796" cy="2348799"/>
                <a:chOff x="376820" y="974319"/>
                <a:chExt cx="1981796" cy="2348799"/>
              </a:xfrm>
            </p:grpSpPr>
            <p:grpSp>
              <p:nvGrpSpPr>
                <p:cNvPr id="30" name="Group 29"/>
                <p:cNvGrpSpPr/>
                <p:nvPr/>
              </p:nvGrpSpPr>
              <p:grpSpPr>
                <a:xfrm>
                  <a:off x="466931" y="974319"/>
                  <a:ext cx="1891685" cy="2348799"/>
                  <a:chOff x="466931" y="1085967"/>
                  <a:chExt cx="1891685" cy="2348799"/>
                </a:xfrm>
              </p:grpSpPr>
              <p:sp>
                <p:nvSpPr>
                  <p:cNvPr id="34" name="TextBox 33"/>
                  <p:cNvSpPr txBox="1"/>
                  <p:nvPr/>
                </p:nvSpPr>
                <p:spPr>
                  <a:xfrm>
                    <a:off x="676880" y="3034656"/>
                    <a:ext cx="1681736" cy="400110"/>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Apps to help keep your baby safe.</a:t>
                    </a:r>
                  </a:p>
                </p:txBody>
              </p:sp>
              <p:sp>
                <p:nvSpPr>
                  <p:cNvPr id="35"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Safety</a:t>
                    </a:r>
                    <a:endParaRPr lang="en-US" sz="1200" b="0" dirty="0"/>
                  </a:p>
                </p:txBody>
              </p:sp>
              <p:sp>
                <p:nvSpPr>
                  <p:cNvPr id="36" name="Rounded Rectangle 35"/>
                  <p:cNvSpPr/>
                  <p:nvPr/>
                </p:nvSpPr>
                <p:spPr>
                  <a:xfrm>
                    <a:off x="466931" y="1085967"/>
                    <a:ext cx="1835254" cy="1453948"/>
                  </a:xfrm>
                  <a:prstGeom prst="roundRect">
                    <a:avLst>
                      <a:gd name="adj" fmla="val 4119"/>
                    </a:avLst>
                  </a:prstGeom>
                  <a:solidFill>
                    <a:schemeClr val="bg1">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1" name="Shape 8841"/>
                <p:cNvSpPr/>
                <p:nvPr/>
              </p:nvSpPr>
              <p:spPr>
                <a:xfrm>
                  <a:off x="376820" y="2888725"/>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33" name="Oval 32"/>
                <p:cNvSpPr/>
                <p:nvPr/>
              </p:nvSpPr>
              <p:spPr>
                <a:xfrm>
                  <a:off x="376820" y="18142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8" name="Rectangle 27"/>
              <p:cNvSpPr/>
              <p:nvPr/>
            </p:nvSpPr>
            <p:spPr>
              <a:xfrm>
                <a:off x="8889696" y="1608350"/>
                <a:ext cx="478016" cy="584775"/>
              </a:xfrm>
              <a:prstGeom prst="rect">
                <a:avLst/>
              </a:prstGeom>
              <a:noFill/>
            </p:spPr>
            <p:txBody>
              <a:bodyPr wrap="none" lIns="91440" tIns="45720" rIns="91440" bIns="45720">
                <a:spAutoFit/>
              </a:bodyPr>
              <a:lstStyle/>
              <a:p>
                <a:pPr algn="ctr"/>
                <a:r>
                  <a:rPr lang="en-US" sz="3200" dirty="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7908" y="1223999"/>
              <a:ext cx="1818069" cy="232447"/>
            </a:xfrm>
            <a:prstGeom prst="rect">
              <a:avLst/>
            </a:prstGeom>
          </p:spPr>
        </p:pic>
      </p:grpSp>
      <p:grpSp>
        <p:nvGrpSpPr>
          <p:cNvPr id="49" name="Group 48"/>
          <p:cNvGrpSpPr/>
          <p:nvPr/>
        </p:nvGrpSpPr>
        <p:grpSpPr>
          <a:xfrm>
            <a:off x="3550630" y="1123641"/>
            <a:ext cx="1981796" cy="2810463"/>
            <a:chOff x="4028369" y="1124451"/>
            <a:chExt cx="1981796" cy="2810463"/>
          </a:xfrm>
        </p:grpSpPr>
        <p:grpSp>
          <p:nvGrpSpPr>
            <p:cNvPr id="38" name="Group 37"/>
            <p:cNvGrpSpPr/>
            <p:nvPr/>
          </p:nvGrpSpPr>
          <p:grpSpPr>
            <a:xfrm>
              <a:off x="4028369" y="1124451"/>
              <a:ext cx="1981796" cy="2810463"/>
              <a:chOff x="8779796" y="711925"/>
              <a:chExt cx="1981796" cy="2810463"/>
            </a:xfrm>
          </p:grpSpPr>
          <p:grpSp>
            <p:nvGrpSpPr>
              <p:cNvPr id="39" name="Group 38"/>
              <p:cNvGrpSpPr/>
              <p:nvPr/>
            </p:nvGrpSpPr>
            <p:grpSpPr>
              <a:xfrm>
                <a:off x="8779796" y="711925"/>
                <a:ext cx="1981796" cy="2810463"/>
                <a:chOff x="376820" y="974319"/>
                <a:chExt cx="1981796" cy="2810463"/>
              </a:xfrm>
            </p:grpSpPr>
            <p:grpSp>
              <p:nvGrpSpPr>
                <p:cNvPr id="42" name="Group 41"/>
                <p:cNvGrpSpPr/>
                <p:nvPr/>
              </p:nvGrpSpPr>
              <p:grpSpPr>
                <a:xfrm>
                  <a:off x="466931" y="974319"/>
                  <a:ext cx="1891685" cy="2810463"/>
                  <a:chOff x="466931" y="1085967"/>
                  <a:chExt cx="1891685" cy="2810463"/>
                </a:xfrm>
              </p:grpSpPr>
              <p:sp>
                <p:nvSpPr>
                  <p:cNvPr id="46" name="TextBox 45"/>
                  <p:cNvSpPr txBox="1"/>
                  <p:nvPr/>
                </p:nvSpPr>
                <p:spPr>
                  <a:xfrm>
                    <a:off x="676880" y="3034656"/>
                    <a:ext cx="1681736" cy="861774"/>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Keep track of all your child’s milestones</a:t>
                    </a:r>
                  </a:p>
                  <a:p>
                    <a:endParaRPr lang="en-US" sz="1000" dirty="0" smtClean="0">
                      <a:solidFill>
                        <a:schemeClr val="tx2">
                          <a:lumMod val="50000"/>
                        </a:schemeClr>
                      </a:solidFill>
                      <a:latin typeface="Roboto Light"/>
                      <a:cs typeface="Roboto Light"/>
                    </a:endParaRPr>
                  </a:p>
                  <a:p>
                    <a:r>
                      <a:rPr lang="en-US" sz="1000" dirty="0" smtClean="0">
                        <a:solidFill>
                          <a:schemeClr val="tx2">
                            <a:lumMod val="50000"/>
                          </a:schemeClr>
                        </a:solidFill>
                        <a:latin typeface="Roboto Light"/>
                        <a:cs typeface="Roboto Light"/>
                      </a:rPr>
                      <a:t>Mixes pictures, dates, and stories</a:t>
                    </a:r>
                    <a:endParaRPr lang="en-US" sz="1000" dirty="0">
                      <a:solidFill>
                        <a:schemeClr val="tx2">
                          <a:lumMod val="50000"/>
                        </a:schemeClr>
                      </a:solidFill>
                      <a:latin typeface="Roboto Light"/>
                      <a:cs typeface="Roboto Light"/>
                    </a:endParaRPr>
                  </a:p>
                </p:txBody>
              </p:sp>
              <p:sp>
                <p:nvSpPr>
                  <p:cNvPr id="47"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Journaling</a:t>
                    </a:r>
                    <a:endParaRPr lang="en-US" sz="1200" b="0" dirty="0"/>
                  </a:p>
                </p:txBody>
              </p:sp>
              <p:sp>
                <p:nvSpPr>
                  <p:cNvPr id="48" name="Rounded Rectangle 47"/>
                  <p:cNvSpPr/>
                  <p:nvPr/>
                </p:nvSpPr>
                <p:spPr>
                  <a:xfrm>
                    <a:off x="466931" y="1085967"/>
                    <a:ext cx="1835254" cy="1453948"/>
                  </a:xfrm>
                  <a:prstGeom prst="roundRect">
                    <a:avLst>
                      <a:gd name="adj" fmla="val 4119"/>
                    </a:avLst>
                  </a:prstGeom>
                  <a:solidFill>
                    <a:schemeClr val="bg1">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3" name="Shape 8841"/>
                <p:cNvSpPr/>
                <p:nvPr/>
              </p:nvSpPr>
              <p:spPr>
                <a:xfrm>
                  <a:off x="377245" y="28727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44" name="Shape 8841"/>
                <p:cNvSpPr/>
                <p:nvPr/>
              </p:nvSpPr>
              <p:spPr>
                <a:xfrm>
                  <a:off x="378601" y="3345405"/>
                  <a:ext cx="474813" cy="318036"/>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45" name="Oval 44"/>
                <p:cNvSpPr/>
                <p:nvPr/>
              </p:nvSpPr>
              <p:spPr>
                <a:xfrm>
                  <a:off x="376820" y="18142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0" name="Rectangle 39"/>
              <p:cNvSpPr/>
              <p:nvPr/>
            </p:nvSpPr>
            <p:spPr>
              <a:xfrm>
                <a:off x="8860842" y="1570067"/>
                <a:ext cx="535724" cy="584775"/>
              </a:xfrm>
              <a:prstGeom prst="rect">
                <a:avLst/>
              </a:prstGeom>
              <a:noFill/>
            </p:spPr>
            <p:txBody>
              <a:bodyPr wrap="none" lIns="91440" tIns="45720" rIns="91440" bIns="45720">
                <a:spAutoFit/>
              </a:bodyPr>
              <a:lstStyle/>
              <a:p>
                <a:pPr algn="ctr"/>
                <a:r>
                  <a:rPr lang="en-US" sz="3200" dirty="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9877" y="1239704"/>
              <a:ext cx="611721" cy="611721"/>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69297" y="1243691"/>
              <a:ext cx="603746" cy="603746"/>
            </a:xfrm>
            <a:prstGeom prst="rect">
              <a:avLst/>
            </a:prstGeom>
          </p:spPr>
        </p:pic>
      </p:grpSp>
      <p:sp>
        <p:nvSpPr>
          <p:cNvPr id="50" name="Rectangle 49"/>
          <p:cNvSpPr/>
          <p:nvPr/>
        </p:nvSpPr>
        <p:spPr>
          <a:xfrm>
            <a:off x="546020" y="210365"/>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Rectangle 51"/>
          <p:cNvSpPr/>
          <p:nvPr/>
        </p:nvSpPr>
        <p:spPr>
          <a:xfrm>
            <a:off x="1" y="274373"/>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Rectangle 52"/>
          <p:cNvSpPr/>
          <p:nvPr/>
        </p:nvSpPr>
        <p:spPr>
          <a:xfrm>
            <a:off x="7498080" y="274373"/>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8046720" y="274373"/>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8595360" y="274373"/>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hape 8841"/>
          <p:cNvSpPr/>
          <p:nvPr/>
        </p:nvSpPr>
        <p:spPr>
          <a:xfrm>
            <a:off x="478778" y="32066"/>
            <a:ext cx="553883" cy="912034"/>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800" dirty="0" smtClean="0">
                <a:solidFill>
                  <a:schemeClr val="bg1"/>
                </a:solidFill>
                <a:latin typeface="baby icons" panose="02000500000000000000" pitchFamily="2" charset="0"/>
              </a:rPr>
              <a:t>@</a:t>
            </a:r>
            <a:endParaRPr lang="en-US" sz="4800" dirty="0">
              <a:solidFill>
                <a:schemeClr val="bg1"/>
              </a:solidFill>
              <a:latin typeface="baby icons" panose="02000500000000000000" pitchFamily="2" charset="0"/>
            </a:endParaRPr>
          </a:p>
        </p:txBody>
      </p:sp>
    </p:spTree>
    <p:extLst>
      <p:ext uri="{BB962C8B-B14F-4D97-AF65-F5344CB8AC3E}">
        <p14:creationId xmlns:p14="http://schemas.microsoft.com/office/powerpoint/2010/main" val="8621052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631557" y="2939896"/>
            <a:ext cx="4224076" cy="724664"/>
          </a:xfrm>
        </p:spPr>
        <p:txBody>
          <a:bodyPr>
            <a:noAutofit/>
          </a:bodyPr>
          <a:lstStyle/>
          <a:p>
            <a:r>
              <a:rPr lang="en-US" sz="4000" dirty="0" smtClean="0">
                <a:solidFill>
                  <a:schemeClr val="bg1"/>
                </a:solidFill>
              </a:rPr>
              <a:t>Techniques</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3825" y="2939896"/>
            <a:ext cx="1656672" cy="1654748"/>
            <a:chOff x="933221" y="2133632"/>
            <a:chExt cx="1656672" cy="1654748"/>
          </a:xfrm>
        </p:grpSpPr>
        <p:sp>
          <p:nvSpPr>
            <p:cNvPr id="5" name="Oval 4"/>
            <p:cNvSpPr/>
            <p:nvPr/>
          </p:nvSpPr>
          <p:spPr>
            <a:xfrm>
              <a:off x="935145" y="2133632"/>
              <a:ext cx="1654748" cy="1654748"/>
            </a:xfrm>
            <a:prstGeom prst="ellipse">
              <a:avLst/>
            </a:prstGeom>
            <a:solidFill>
              <a:schemeClr val="bg1"/>
            </a:solidFill>
            <a:ln w="7620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3221" y="2331987"/>
              <a:ext cx="1656672" cy="1258037"/>
            </a:xfrm>
            <a:prstGeom prst="rect">
              <a:avLst/>
            </a:prstGeom>
            <a:ln w="12700">
              <a:noFill/>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7200" dirty="0">
                  <a:solidFill>
                    <a:schemeClr val="accent6"/>
                  </a:solidFill>
                </a:rPr>
                <a:t></a:t>
              </a:r>
              <a:endParaRPr lang="en-US" sz="6600" dirty="0">
                <a:solidFill>
                  <a:schemeClr val="accent6"/>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38033662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Geek Out</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91650"/>
            <a:ext cx="1656672" cy="172155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9600" dirty="0">
                <a:solidFill>
                  <a:schemeClr val="bg1"/>
                </a:solidFill>
                <a:latin typeface="baby icons" panose="02000500000000000000" pitchFamily="2" charset="0"/>
                <a:ea typeface="Calibri" panose="020F0502020204030204" pitchFamily="34" charset="0"/>
                <a:cs typeface="Times New Roman" panose="02020603050405020304" pitchFamily="18" charset="0"/>
              </a:rPr>
              <a:t></a:t>
            </a:r>
            <a:endParaRPr lang="en-US" sz="96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9185412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9265" y="275468"/>
            <a:ext cx="6528815" cy="420624"/>
          </a:xfrm>
          <a:solidFill>
            <a:schemeClr val="accent2"/>
          </a:solidFill>
          <a:ln>
            <a:solidFill>
              <a:schemeClr val="accent2"/>
            </a:solidFill>
          </a:ln>
        </p:spPr>
        <p:txBody>
          <a:bodyPr>
            <a:normAutofit/>
          </a:bodyPr>
          <a:lstStyle/>
          <a:p>
            <a:r>
              <a:rPr lang="en-US" b="0" dirty="0" smtClean="0">
                <a:solidFill>
                  <a:schemeClr val="bg1"/>
                </a:solidFill>
              </a:rPr>
              <a:t>Geek Out</a:t>
            </a:r>
            <a:endParaRPr lang="en-US" b="0" dirty="0">
              <a:solidFill>
                <a:schemeClr val="bg1"/>
              </a:solidFill>
            </a:endParaRPr>
          </a:p>
        </p:txBody>
      </p:sp>
      <p:grpSp>
        <p:nvGrpSpPr>
          <p:cNvPr id="5" name="Group 4"/>
          <p:cNvGrpSpPr/>
          <p:nvPr/>
        </p:nvGrpSpPr>
        <p:grpSpPr>
          <a:xfrm>
            <a:off x="520456" y="1024610"/>
            <a:ext cx="1838325" cy="1493283"/>
            <a:chOff x="409574" y="1032677"/>
            <a:chExt cx="1838325" cy="1493283"/>
          </a:xfrm>
        </p:grpSpPr>
        <p:sp>
          <p:nvSpPr>
            <p:cNvPr id="4" name="Rounded Rectangle 3"/>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ound Same Side Corner Rectangle 2"/>
            <p:cNvSpPr/>
            <p:nvPr/>
          </p:nvSpPr>
          <p:spPr>
            <a:xfrm rot="10800000">
              <a:off x="409574" y="2127250"/>
              <a:ext cx="1838325" cy="361950"/>
            </a:xfrm>
            <a:prstGeom prst="round2Same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65358" y="2125850"/>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Self Closing Stroller</a:t>
              </a:r>
              <a:br>
                <a:rPr lang="en-US" sz="1000" dirty="0" smtClean="0">
                  <a:solidFill>
                    <a:schemeClr val="bg1"/>
                  </a:solidFill>
                  <a:latin typeface="Roboto Light"/>
                  <a:cs typeface="Roboto Light"/>
                </a:rPr>
              </a:br>
              <a:r>
                <a:rPr lang="en-US" sz="1000" dirty="0" smtClean="0">
                  <a:solidFill>
                    <a:schemeClr val="bg1"/>
                  </a:solidFill>
                  <a:latin typeface="Roboto Light"/>
                  <a:cs typeface="Roboto Light"/>
                </a:rPr>
                <a:t>$850</a:t>
              </a:r>
              <a:endParaRPr lang="en-US" sz="1000" dirty="0">
                <a:solidFill>
                  <a:schemeClr val="bg1"/>
                </a:solidFill>
                <a:latin typeface="Roboto Light"/>
                <a:cs typeface="Roboto Light"/>
              </a:endParaRPr>
            </a:p>
          </p:txBody>
        </p:sp>
      </p:grpSp>
      <p:grpSp>
        <p:nvGrpSpPr>
          <p:cNvPr id="24" name="Group 23"/>
          <p:cNvGrpSpPr/>
          <p:nvPr/>
        </p:nvGrpSpPr>
        <p:grpSpPr>
          <a:xfrm>
            <a:off x="2615622" y="1024610"/>
            <a:ext cx="1838325" cy="1490014"/>
            <a:chOff x="409574" y="1032677"/>
            <a:chExt cx="1838325" cy="1490014"/>
          </a:xfrm>
        </p:grpSpPr>
        <p:sp>
          <p:nvSpPr>
            <p:cNvPr id="25" name="Rounded Rectangle 24"/>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ound Same Side Corner Rectangle 25"/>
            <p:cNvSpPr/>
            <p:nvPr/>
          </p:nvSpPr>
          <p:spPr>
            <a:xfrm rot="10800000">
              <a:off x="409574" y="2127250"/>
              <a:ext cx="1838325" cy="361950"/>
            </a:xfrm>
            <a:prstGeom prst="round2Same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37466" y="2122581"/>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Self Warming Bottles</a:t>
              </a:r>
            </a:p>
            <a:p>
              <a:pPr algn="ctr"/>
              <a:r>
                <a:rPr lang="en-US" sz="1000" dirty="0" smtClean="0">
                  <a:solidFill>
                    <a:schemeClr val="bg1"/>
                  </a:solidFill>
                  <a:latin typeface="Roboto Light"/>
                  <a:cs typeface="Roboto Light"/>
                </a:rPr>
                <a:t>$35</a:t>
              </a:r>
              <a:endParaRPr lang="en-US" sz="1000" dirty="0">
                <a:solidFill>
                  <a:schemeClr val="bg1"/>
                </a:solidFill>
                <a:latin typeface="Roboto Light"/>
                <a:cs typeface="Roboto Light"/>
              </a:endParaRPr>
            </a:p>
          </p:txBody>
        </p:sp>
      </p:grpSp>
      <p:grpSp>
        <p:nvGrpSpPr>
          <p:cNvPr id="28" name="Group 27"/>
          <p:cNvGrpSpPr/>
          <p:nvPr/>
        </p:nvGrpSpPr>
        <p:grpSpPr>
          <a:xfrm>
            <a:off x="4710788" y="1024610"/>
            <a:ext cx="1838325" cy="1499950"/>
            <a:chOff x="409574" y="1032677"/>
            <a:chExt cx="1838325" cy="1499950"/>
          </a:xfrm>
        </p:grpSpPr>
        <p:sp>
          <p:nvSpPr>
            <p:cNvPr id="29" name="Rounded Rectangle 28"/>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 Same Side Corner Rectangle 30"/>
            <p:cNvSpPr/>
            <p:nvPr/>
          </p:nvSpPr>
          <p:spPr>
            <a:xfrm rot="10800000">
              <a:off x="409574" y="2127250"/>
              <a:ext cx="1838325" cy="361950"/>
            </a:xfrm>
            <a:prstGeom prst="round2Same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extBox 51"/>
            <p:cNvSpPr txBox="1"/>
            <p:nvPr/>
          </p:nvSpPr>
          <p:spPr>
            <a:xfrm>
              <a:off x="457829" y="2132517"/>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Phone Ultrasound</a:t>
              </a:r>
            </a:p>
            <a:p>
              <a:pPr algn="ctr"/>
              <a:r>
                <a:rPr lang="en-US" sz="1000" dirty="0" smtClean="0">
                  <a:solidFill>
                    <a:schemeClr val="bg1"/>
                  </a:solidFill>
                  <a:latin typeface="Roboto Light"/>
                  <a:cs typeface="Roboto Light"/>
                </a:rPr>
                <a:t>$7,500</a:t>
              </a:r>
              <a:endParaRPr lang="en-US" sz="1000" dirty="0">
                <a:solidFill>
                  <a:schemeClr val="bg1"/>
                </a:solidFill>
                <a:latin typeface="Roboto Light"/>
                <a:cs typeface="Roboto Light"/>
              </a:endParaRPr>
            </a:p>
          </p:txBody>
        </p:sp>
      </p:grpSp>
      <p:grpSp>
        <p:nvGrpSpPr>
          <p:cNvPr id="33" name="Group 32"/>
          <p:cNvGrpSpPr/>
          <p:nvPr/>
        </p:nvGrpSpPr>
        <p:grpSpPr>
          <a:xfrm>
            <a:off x="6804417" y="1024610"/>
            <a:ext cx="1839863" cy="1499950"/>
            <a:chOff x="408036" y="1032677"/>
            <a:chExt cx="1839863" cy="1499950"/>
          </a:xfrm>
        </p:grpSpPr>
        <p:sp>
          <p:nvSpPr>
            <p:cNvPr id="34" name="Rounded Rectangle 33"/>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ound Same Side Corner Rectangle 34"/>
            <p:cNvSpPr/>
            <p:nvPr/>
          </p:nvSpPr>
          <p:spPr>
            <a:xfrm rot="10800000">
              <a:off x="409574" y="2127250"/>
              <a:ext cx="1838325" cy="361950"/>
            </a:xfrm>
            <a:prstGeom prst="round2Same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extBox 35"/>
            <p:cNvSpPr txBox="1"/>
            <p:nvPr/>
          </p:nvSpPr>
          <p:spPr>
            <a:xfrm>
              <a:off x="408036" y="2132517"/>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Pulse Oximetry Boot</a:t>
              </a:r>
            </a:p>
            <a:p>
              <a:pPr algn="ctr"/>
              <a:r>
                <a:rPr lang="en-US" sz="1000" dirty="0" smtClean="0">
                  <a:solidFill>
                    <a:schemeClr val="bg1"/>
                  </a:solidFill>
                  <a:latin typeface="Roboto Light"/>
                  <a:cs typeface="Roboto Light"/>
                </a:rPr>
                <a:t>$250</a:t>
              </a:r>
              <a:endParaRPr lang="en-US" sz="1000" dirty="0">
                <a:solidFill>
                  <a:schemeClr val="bg1"/>
                </a:solidFill>
                <a:latin typeface="Roboto Light"/>
                <a:cs typeface="Roboto Light"/>
              </a:endParaRPr>
            </a:p>
          </p:txBody>
        </p:sp>
      </p:grpSp>
      <p:grpSp>
        <p:nvGrpSpPr>
          <p:cNvPr id="37" name="Group 36"/>
          <p:cNvGrpSpPr/>
          <p:nvPr/>
        </p:nvGrpSpPr>
        <p:grpSpPr>
          <a:xfrm>
            <a:off x="520456" y="2737795"/>
            <a:ext cx="1838325" cy="1492107"/>
            <a:chOff x="409574" y="1032677"/>
            <a:chExt cx="1838325" cy="1492107"/>
          </a:xfrm>
        </p:grpSpPr>
        <p:sp>
          <p:nvSpPr>
            <p:cNvPr id="38" name="Rounded Rectangle 37"/>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ound Same Side Corner Rectangle 38"/>
            <p:cNvSpPr/>
            <p:nvPr/>
          </p:nvSpPr>
          <p:spPr>
            <a:xfrm rot="10800000">
              <a:off x="409574" y="2127250"/>
              <a:ext cx="1838325" cy="361950"/>
            </a:xfrm>
            <a:prstGeom prst="round2Same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TextBox 39"/>
            <p:cNvSpPr txBox="1"/>
            <p:nvPr/>
          </p:nvSpPr>
          <p:spPr>
            <a:xfrm>
              <a:off x="454740"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Human like Rocker</a:t>
              </a:r>
            </a:p>
            <a:p>
              <a:pPr algn="ctr"/>
              <a:r>
                <a:rPr lang="en-US" sz="1000" dirty="0" smtClean="0">
                  <a:solidFill>
                    <a:schemeClr val="bg1"/>
                  </a:solidFill>
                  <a:latin typeface="Roboto Light"/>
                  <a:cs typeface="Roboto Light"/>
                </a:rPr>
                <a:t>$159</a:t>
              </a:r>
              <a:endParaRPr lang="en-US" sz="1000" dirty="0">
                <a:solidFill>
                  <a:schemeClr val="bg1"/>
                </a:solidFill>
                <a:latin typeface="Roboto Light"/>
                <a:cs typeface="Roboto Light"/>
              </a:endParaRPr>
            </a:p>
          </p:txBody>
        </p:sp>
      </p:grpSp>
      <p:grpSp>
        <p:nvGrpSpPr>
          <p:cNvPr id="41" name="Group 40"/>
          <p:cNvGrpSpPr/>
          <p:nvPr/>
        </p:nvGrpSpPr>
        <p:grpSpPr>
          <a:xfrm>
            <a:off x="2615622" y="2737795"/>
            <a:ext cx="1838325" cy="1492107"/>
            <a:chOff x="409574" y="1032677"/>
            <a:chExt cx="1838325" cy="1492107"/>
          </a:xfrm>
        </p:grpSpPr>
        <p:sp>
          <p:nvSpPr>
            <p:cNvPr id="42" name="Rounded Rectangle 41"/>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ound Same Side Corner Rectangle 54"/>
            <p:cNvSpPr/>
            <p:nvPr/>
          </p:nvSpPr>
          <p:spPr>
            <a:xfrm rot="10800000">
              <a:off x="409574" y="2127250"/>
              <a:ext cx="1838325" cy="361950"/>
            </a:xfrm>
            <a:prstGeom prst="round2Same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465302"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Baby Tweet</a:t>
              </a:r>
              <a:br>
                <a:rPr lang="en-US" sz="1000" dirty="0" smtClean="0">
                  <a:solidFill>
                    <a:schemeClr val="bg1"/>
                  </a:solidFill>
                  <a:latin typeface="Roboto Light"/>
                  <a:cs typeface="Roboto Light"/>
                </a:rPr>
              </a:br>
              <a:r>
                <a:rPr lang="en-US" sz="1000" dirty="0" smtClean="0">
                  <a:solidFill>
                    <a:schemeClr val="bg1"/>
                  </a:solidFill>
                  <a:latin typeface="Roboto Light"/>
                  <a:cs typeface="Roboto Light"/>
                </a:rPr>
                <a:t>$$</a:t>
              </a:r>
              <a:endParaRPr lang="en-US" sz="1000" dirty="0">
                <a:solidFill>
                  <a:schemeClr val="bg1"/>
                </a:solidFill>
                <a:latin typeface="Roboto Light"/>
                <a:cs typeface="Roboto Light"/>
              </a:endParaRPr>
            </a:p>
          </p:txBody>
        </p:sp>
      </p:grpSp>
      <p:grpSp>
        <p:nvGrpSpPr>
          <p:cNvPr id="57" name="Group 56"/>
          <p:cNvGrpSpPr/>
          <p:nvPr/>
        </p:nvGrpSpPr>
        <p:grpSpPr>
          <a:xfrm>
            <a:off x="4710788" y="2737795"/>
            <a:ext cx="1838325" cy="1492107"/>
            <a:chOff x="409574" y="1032677"/>
            <a:chExt cx="1838325" cy="1492107"/>
          </a:xfrm>
        </p:grpSpPr>
        <p:sp>
          <p:nvSpPr>
            <p:cNvPr id="58" name="Rounded Rectangle 57"/>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ound Same Side Corner Rectangle 58"/>
            <p:cNvSpPr/>
            <p:nvPr/>
          </p:nvSpPr>
          <p:spPr>
            <a:xfrm rot="10800000">
              <a:off x="409574" y="2127250"/>
              <a:ext cx="1838325" cy="361950"/>
            </a:xfrm>
            <a:prstGeom prst="round2Same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Box 59"/>
            <p:cNvSpPr txBox="1"/>
            <p:nvPr/>
          </p:nvSpPr>
          <p:spPr>
            <a:xfrm>
              <a:off x="465358"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Baby Onesie Monitor</a:t>
              </a:r>
            </a:p>
            <a:p>
              <a:pPr algn="ctr"/>
              <a:r>
                <a:rPr lang="en-US" sz="1000" dirty="0" smtClean="0">
                  <a:solidFill>
                    <a:schemeClr val="bg1"/>
                  </a:solidFill>
                  <a:latin typeface="Roboto Light"/>
                  <a:cs typeface="Roboto Light"/>
                </a:rPr>
                <a:t>$200</a:t>
              </a:r>
              <a:endParaRPr lang="en-US" sz="1000" dirty="0">
                <a:solidFill>
                  <a:schemeClr val="bg1"/>
                </a:solidFill>
                <a:latin typeface="Roboto Light"/>
                <a:cs typeface="Roboto Light"/>
              </a:endParaRPr>
            </a:p>
          </p:txBody>
        </p:sp>
      </p:grpSp>
      <p:grpSp>
        <p:nvGrpSpPr>
          <p:cNvPr id="61" name="Group 60"/>
          <p:cNvGrpSpPr/>
          <p:nvPr/>
        </p:nvGrpSpPr>
        <p:grpSpPr>
          <a:xfrm>
            <a:off x="6820145" y="2737795"/>
            <a:ext cx="1838325" cy="1492107"/>
            <a:chOff x="409574" y="1032677"/>
            <a:chExt cx="1838325" cy="1492107"/>
          </a:xfrm>
        </p:grpSpPr>
        <p:sp>
          <p:nvSpPr>
            <p:cNvPr id="62" name="Rounded Rectangle 61"/>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Round Same Side Corner Rectangle 62"/>
            <p:cNvSpPr/>
            <p:nvPr/>
          </p:nvSpPr>
          <p:spPr>
            <a:xfrm rot="10800000">
              <a:off x="409574" y="2127250"/>
              <a:ext cx="1838325" cy="361950"/>
            </a:xfrm>
            <a:prstGeom prst="round2Same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TextBox 63"/>
            <p:cNvSpPr txBox="1"/>
            <p:nvPr/>
          </p:nvSpPr>
          <p:spPr>
            <a:xfrm>
              <a:off x="462863"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Baby Restroom Hanger</a:t>
              </a:r>
            </a:p>
            <a:p>
              <a:pPr algn="ctr"/>
              <a:r>
                <a:rPr lang="en-US" sz="1000" dirty="0" smtClean="0">
                  <a:solidFill>
                    <a:schemeClr val="bg1"/>
                  </a:solidFill>
                  <a:latin typeface="Roboto Light"/>
                  <a:cs typeface="Roboto Light"/>
                </a:rPr>
                <a:t>$40</a:t>
              </a:r>
              <a:endParaRPr lang="en-US" sz="1000" dirty="0">
                <a:solidFill>
                  <a:schemeClr val="bg1"/>
                </a:solidFill>
                <a:latin typeface="Roboto Light"/>
                <a:cs typeface="Roboto Light"/>
              </a:endParaRPr>
            </a:p>
          </p:txBody>
        </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587" y="1014549"/>
            <a:ext cx="1102058" cy="110205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148" y="1027355"/>
            <a:ext cx="1169268" cy="1114702"/>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5678" y="1038508"/>
            <a:ext cx="1088539" cy="1088539"/>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89417" y="1021308"/>
            <a:ext cx="1471396" cy="1103142"/>
          </a:xfrm>
          <a:prstGeom prst="rect">
            <a:avLst/>
          </a:prstGeom>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4243" y="2738971"/>
            <a:ext cx="850746" cy="1090821"/>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67269" y="2735219"/>
            <a:ext cx="735026" cy="1099104"/>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27780" y="2833297"/>
            <a:ext cx="1804333" cy="902167"/>
          </a:xfrm>
          <a:prstGeom prst="rect">
            <a:avLst/>
          </a:prstGeom>
        </p:spPr>
      </p:pic>
      <p:pic>
        <p:nvPicPr>
          <p:cNvPr id="13" name="Picture 1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340378" y="2743358"/>
            <a:ext cx="769474" cy="1086434"/>
          </a:xfrm>
          <a:prstGeom prst="rect">
            <a:avLst/>
          </a:prstGeom>
        </p:spPr>
      </p:pic>
      <p:sp>
        <p:nvSpPr>
          <p:cNvPr id="47" name="Rectangle 46"/>
          <p:cNvSpPr/>
          <p:nvPr/>
        </p:nvSpPr>
        <p:spPr>
          <a:xfrm>
            <a:off x="548641" y="211460"/>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8" name="Rectangle 47"/>
          <p:cNvSpPr/>
          <p:nvPr/>
        </p:nvSpPr>
        <p:spPr>
          <a:xfrm>
            <a:off x="1" y="275468"/>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7498080" y="275468"/>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8046720" y="275468"/>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8595360" y="275468"/>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Shape 8841"/>
          <p:cNvSpPr/>
          <p:nvPr/>
        </p:nvSpPr>
        <p:spPr>
          <a:xfrm>
            <a:off x="520451" y="83040"/>
            <a:ext cx="497352" cy="767379"/>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rgbClr val="F4F4F4"/>
                </a:solidFill>
                <a:latin typeface="baby icons" panose="02000500000000000000" pitchFamily="2" charset="0"/>
              </a:rPr>
              <a:t></a:t>
            </a:r>
            <a:endParaRPr lang="en-US" sz="9600" dirty="0">
              <a:solidFill>
                <a:srgbClr val="F4F4F4"/>
              </a:solidFill>
              <a:latin typeface="baby icons" panose="02000500000000000000" pitchFamily="2" charset="0"/>
            </a:endParaRPr>
          </a:p>
        </p:txBody>
      </p:sp>
    </p:spTree>
    <p:extLst>
      <p:ext uri="{BB962C8B-B14F-4D97-AF65-F5344CB8AC3E}">
        <p14:creationId xmlns:p14="http://schemas.microsoft.com/office/powerpoint/2010/main" val="31587824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498217" y="2939896"/>
            <a:ext cx="5228238" cy="724664"/>
          </a:xfrm>
        </p:spPr>
        <p:txBody>
          <a:bodyPr>
            <a:noAutofit/>
          </a:bodyPr>
          <a:lstStyle/>
          <a:p>
            <a:r>
              <a:rPr lang="en-US" sz="4000" dirty="0" smtClean="0">
                <a:solidFill>
                  <a:schemeClr val="bg1"/>
                </a:solidFill>
              </a:rPr>
              <a:t>Career</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939896"/>
            <a:ext cx="1656672" cy="1654748"/>
            <a:chOff x="935145" y="2133632"/>
            <a:chExt cx="1656672" cy="1654748"/>
          </a:xfrm>
        </p:grpSpPr>
        <p:sp>
          <p:nvSpPr>
            <p:cNvPr id="5" name="Oval 4"/>
            <p:cNvSpPr/>
            <p:nvPr/>
          </p:nvSpPr>
          <p:spPr>
            <a:xfrm>
              <a:off x="935145" y="2133632"/>
              <a:ext cx="1654748" cy="1654748"/>
            </a:xfrm>
            <a:prstGeom prst="ellipse">
              <a:avLst/>
            </a:prstGeom>
            <a:solidFill>
              <a:schemeClr val="bg1"/>
            </a:solidFill>
            <a:ln w="762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5145" y="2165061"/>
              <a:ext cx="1656672" cy="138647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000" dirty="0">
                  <a:solidFill>
                    <a:schemeClr val="accent3"/>
                  </a:solidFill>
                </a:rPr>
                <a:t></a:t>
              </a:r>
              <a:endParaRPr lang="en-US" sz="8800" dirty="0">
                <a:solidFill>
                  <a:schemeClr val="accent3"/>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25550141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Planning</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828271" y="549919"/>
            <a:ext cx="1656672" cy="1005009"/>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5400" dirty="0">
                <a:solidFill>
                  <a:schemeClr val="bg1"/>
                </a:solidFill>
              </a:rPr>
              <a:t></a:t>
            </a:r>
            <a:endParaRPr lang="en-US" sz="54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4243970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3583" y="274320"/>
            <a:ext cx="6563137" cy="420624"/>
          </a:xfrm>
          <a:solidFill>
            <a:schemeClr val="accent3"/>
          </a:solidFill>
          <a:ln>
            <a:solidFill>
              <a:schemeClr val="accent3"/>
            </a:solidFill>
          </a:ln>
        </p:spPr>
        <p:txBody>
          <a:bodyPr>
            <a:normAutofit/>
          </a:bodyPr>
          <a:lstStyle/>
          <a:p>
            <a:r>
              <a:rPr lang="en-US" b="0" dirty="0" smtClean="0">
                <a:solidFill>
                  <a:schemeClr val="bg1"/>
                </a:solidFill>
              </a:rPr>
              <a:t>Planning</a:t>
            </a:r>
            <a:endParaRPr lang="en-US" b="0" dirty="0">
              <a:solidFill>
                <a:schemeClr val="bg1"/>
              </a:solidFill>
            </a:endParaRPr>
          </a:p>
        </p:txBody>
      </p:sp>
      <p:grpSp>
        <p:nvGrpSpPr>
          <p:cNvPr id="12" name="Group 11"/>
          <p:cNvGrpSpPr/>
          <p:nvPr/>
        </p:nvGrpSpPr>
        <p:grpSpPr>
          <a:xfrm>
            <a:off x="384020" y="877452"/>
            <a:ext cx="2617799" cy="2679891"/>
            <a:chOff x="384019" y="877452"/>
            <a:chExt cx="2617799" cy="2679891"/>
          </a:xfrm>
        </p:grpSpPr>
        <p:grpSp>
          <p:nvGrpSpPr>
            <p:cNvPr id="7" name="Group 6"/>
            <p:cNvGrpSpPr/>
            <p:nvPr/>
          </p:nvGrpSpPr>
          <p:grpSpPr>
            <a:xfrm>
              <a:off x="434806" y="877452"/>
              <a:ext cx="2536223" cy="1365101"/>
              <a:chOff x="434806" y="877452"/>
              <a:chExt cx="2536223" cy="1365101"/>
            </a:xfrm>
          </p:grpSpPr>
          <p:sp>
            <p:nvSpPr>
              <p:cNvPr id="9" name="TextBox 8"/>
              <p:cNvSpPr txBox="1"/>
              <p:nvPr/>
            </p:nvSpPr>
            <p:spPr>
              <a:xfrm>
                <a:off x="831273" y="1196113"/>
                <a:ext cx="2139756" cy="1046440"/>
              </a:xfrm>
              <a:prstGeom prst="rect">
                <a:avLst/>
              </a:prstGeom>
              <a:noFill/>
            </p:spPr>
            <p:txBody>
              <a:bodyPr wrap="square" rtlCol="0">
                <a:spAutoFit/>
              </a:bodyPr>
              <a:lstStyle/>
              <a:p>
                <a:pPr marL="171450" indent="-171450">
                  <a:buFont typeface="Arial" panose="020B0604020202020204" pitchFamily="34" charset="0"/>
                  <a:buChar char="•"/>
                </a:pPr>
                <a:r>
                  <a:rPr lang="en-US" sz="1100" dirty="0" smtClean="0">
                    <a:latin typeface="Roboto Light"/>
                    <a:cs typeface="Roboto Light"/>
                  </a:rPr>
                  <a:t>FMLA</a:t>
                </a:r>
              </a:p>
              <a:p>
                <a:pPr marL="171450" indent="-171450">
                  <a:buFont typeface="Arial" panose="020B0604020202020204" pitchFamily="34" charset="0"/>
                  <a:buChar char="•"/>
                </a:pPr>
                <a:r>
                  <a:rPr lang="en-US" sz="1100" dirty="0" smtClean="0">
                    <a:latin typeface="Roboto Light"/>
                    <a:cs typeface="Roboto Light"/>
                  </a:rPr>
                  <a:t>Paternity/Maternity leave</a:t>
                </a:r>
                <a:r>
                  <a:rPr lang="en-US" sz="1100" dirty="0">
                    <a:latin typeface="Roboto Light"/>
                    <a:cs typeface="Roboto Light"/>
                  </a:rPr>
                  <a:t> </a:t>
                </a:r>
                <a:r>
                  <a:rPr lang="en-US" sz="1100" dirty="0" smtClean="0">
                    <a:latin typeface="Roboto Light"/>
                    <a:cs typeface="Roboto Light"/>
                  </a:rPr>
                  <a:t>policy</a:t>
                </a:r>
              </a:p>
              <a:p>
                <a:pPr marL="171450" indent="-171450">
                  <a:buFont typeface="Arial" panose="020B0604020202020204" pitchFamily="34" charset="0"/>
                  <a:buChar char="•"/>
                </a:pPr>
                <a:r>
                  <a:rPr lang="en-US" sz="1100" dirty="0" smtClean="0">
                    <a:latin typeface="Roboto Light"/>
                    <a:cs typeface="Roboto Light"/>
                  </a:rPr>
                  <a:t>Short Term Disability policy</a:t>
                </a:r>
              </a:p>
              <a:p>
                <a:pPr marL="171450" indent="-171450">
                  <a:buFont typeface="Arial" panose="020B0604020202020204" pitchFamily="34" charset="0"/>
                  <a:buChar char="•"/>
                </a:pPr>
                <a:r>
                  <a:rPr lang="en-US" sz="900" dirty="0" smtClean="0">
                    <a:latin typeface="Roboto Light"/>
                    <a:cs typeface="Roboto Light"/>
                    <a:hlinkClick r:id="rId3"/>
                  </a:rPr>
                  <a:t>babycenter.com/maternity-leave-checklist</a:t>
                </a:r>
                <a:endParaRPr lang="en-US" sz="900" dirty="0" smtClean="0">
                  <a:latin typeface="Roboto Light"/>
                  <a:cs typeface="Roboto Light"/>
                </a:endParaRPr>
              </a:p>
            </p:txBody>
          </p:sp>
          <p:sp>
            <p:nvSpPr>
              <p:cNvPr id="190" name="Title 1"/>
              <p:cNvSpPr txBox="1">
                <a:spLocks/>
              </p:cNvSpPr>
              <p:nvPr/>
            </p:nvSpPr>
            <p:spPr>
              <a:xfrm>
                <a:off x="831493" y="877452"/>
                <a:ext cx="1847052"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400" b="0" dirty="0" smtClean="0"/>
                  <a:t>Your </a:t>
                </a:r>
                <a:r>
                  <a:rPr lang="en-US" sz="1600" b="0" dirty="0" smtClean="0"/>
                  <a:t>Rights</a:t>
                </a:r>
                <a:endParaRPr lang="en-US" sz="1600" b="0" dirty="0"/>
              </a:p>
            </p:txBody>
          </p:sp>
          <p:sp>
            <p:nvSpPr>
              <p:cNvPr id="185" name="Oval 184"/>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6" name="Shape 8841"/>
              <p:cNvSpPr/>
              <p:nvPr/>
            </p:nvSpPr>
            <p:spPr>
              <a:xfrm>
                <a:off x="461246" y="997084"/>
                <a:ext cx="260162"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i="1" dirty="0" smtClean="0">
                    <a:solidFill>
                      <a:schemeClr val="accent1"/>
                    </a:solidFill>
                  </a:rPr>
                  <a:t></a:t>
                </a:r>
                <a:endParaRPr lang="en-US" sz="1400" dirty="0">
                  <a:solidFill>
                    <a:schemeClr val="accent1"/>
                  </a:solidFill>
                </a:endParaRPr>
              </a:p>
            </p:txBody>
          </p:sp>
        </p:grpSp>
        <p:grpSp>
          <p:nvGrpSpPr>
            <p:cNvPr id="187" name="Group 186"/>
            <p:cNvGrpSpPr/>
            <p:nvPr/>
          </p:nvGrpSpPr>
          <p:grpSpPr>
            <a:xfrm>
              <a:off x="384019" y="2638518"/>
              <a:ext cx="2585470" cy="918825"/>
              <a:chOff x="385559" y="877452"/>
              <a:chExt cx="2585470" cy="918825"/>
            </a:xfrm>
          </p:grpSpPr>
          <p:sp>
            <p:nvSpPr>
              <p:cNvPr id="188" name="TextBox 187"/>
              <p:cNvSpPr txBox="1"/>
              <p:nvPr/>
            </p:nvSpPr>
            <p:spPr>
              <a:xfrm>
                <a:off x="831273" y="1196113"/>
                <a:ext cx="2139756" cy="600164"/>
              </a:xfrm>
              <a:prstGeom prst="rect">
                <a:avLst/>
              </a:prstGeom>
              <a:noFill/>
            </p:spPr>
            <p:txBody>
              <a:bodyPr wrap="square" rtlCol="0">
                <a:spAutoFit/>
              </a:bodyPr>
              <a:lstStyle/>
              <a:p>
                <a:pPr marL="171450" indent="-171450">
                  <a:buFont typeface="Arial" panose="020B0604020202020204" pitchFamily="34" charset="0"/>
                  <a:buChar char="•"/>
                </a:pPr>
                <a:r>
                  <a:rPr lang="en-US" sz="1100" dirty="0" smtClean="0">
                    <a:latin typeface="Roboto Light"/>
                    <a:cs typeface="Roboto Light"/>
                  </a:rPr>
                  <a:t>Create </a:t>
                </a:r>
                <a:r>
                  <a:rPr lang="en-US" sz="1100" dirty="0">
                    <a:latin typeface="Roboto Light"/>
                    <a:cs typeface="Roboto Light"/>
                  </a:rPr>
                  <a:t>good will</a:t>
                </a:r>
              </a:p>
              <a:p>
                <a:pPr marL="171450" indent="-171450">
                  <a:buFont typeface="Arial" panose="020B0604020202020204" pitchFamily="34" charset="0"/>
                  <a:buChar char="•"/>
                </a:pPr>
                <a:r>
                  <a:rPr lang="en-US" sz="1100" dirty="0">
                    <a:latin typeface="Roboto Light"/>
                    <a:cs typeface="Roboto Light"/>
                  </a:rPr>
                  <a:t>Lean on people while sleep deprived</a:t>
                </a:r>
              </a:p>
            </p:txBody>
          </p:sp>
          <p:sp>
            <p:nvSpPr>
              <p:cNvPr id="192" name="Title 1"/>
              <p:cNvSpPr txBox="1">
                <a:spLocks/>
              </p:cNvSpPr>
              <p:nvPr/>
            </p:nvSpPr>
            <p:spPr>
              <a:xfrm>
                <a:off x="831493" y="877452"/>
                <a:ext cx="19717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Relationships</a:t>
                </a:r>
              </a:p>
            </p:txBody>
          </p:sp>
          <p:sp>
            <p:nvSpPr>
              <p:cNvPr id="214" name="Oval 213"/>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5" name="Shape 8841"/>
              <p:cNvSpPr/>
              <p:nvPr/>
            </p:nvSpPr>
            <p:spPr>
              <a:xfrm>
                <a:off x="385559" y="1008014"/>
                <a:ext cx="474813"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4"/>
                    </a:solidFill>
                  </a:rPr>
                  <a:t></a:t>
                </a:r>
                <a:endParaRPr lang="en-US" sz="1400" dirty="0">
                  <a:solidFill>
                    <a:schemeClr val="accent4"/>
                  </a:solidFill>
                </a:endParaRPr>
              </a:p>
            </p:txBody>
          </p:sp>
        </p:grpSp>
        <p:cxnSp>
          <p:nvCxnSpPr>
            <p:cNvPr id="216" name="Straight Connector 215"/>
            <p:cNvCxnSpPr/>
            <p:nvPr/>
          </p:nvCxnSpPr>
          <p:spPr>
            <a:xfrm flipV="1">
              <a:off x="431356" y="255539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17" name="Group 216"/>
          <p:cNvGrpSpPr/>
          <p:nvPr/>
        </p:nvGrpSpPr>
        <p:grpSpPr>
          <a:xfrm>
            <a:off x="3275411" y="875912"/>
            <a:ext cx="2570462" cy="2510614"/>
            <a:chOff x="431356" y="877452"/>
            <a:chExt cx="2570462" cy="2510614"/>
          </a:xfrm>
        </p:grpSpPr>
        <p:grpSp>
          <p:nvGrpSpPr>
            <p:cNvPr id="218" name="Group 217"/>
            <p:cNvGrpSpPr/>
            <p:nvPr/>
          </p:nvGrpSpPr>
          <p:grpSpPr>
            <a:xfrm>
              <a:off x="434806" y="877452"/>
              <a:ext cx="2536223" cy="918825"/>
              <a:chOff x="434806" y="877452"/>
              <a:chExt cx="2536223" cy="918825"/>
            </a:xfrm>
          </p:grpSpPr>
          <p:sp>
            <p:nvSpPr>
              <p:cNvPr id="225" name="TextBox 224"/>
              <p:cNvSpPr txBox="1"/>
              <p:nvPr/>
            </p:nvSpPr>
            <p:spPr>
              <a:xfrm>
                <a:off x="831273" y="1196113"/>
                <a:ext cx="2139756" cy="600164"/>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Talk to boss first</a:t>
                </a:r>
              </a:p>
              <a:p>
                <a:pPr marL="171450" indent="-171450">
                  <a:buFont typeface="Arial" panose="020B0604020202020204" pitchFamily="34" charset="0"/>
                  <a:buChar char="•"/>
                </a:pPr>
                <a:r>
                  <a:rPr lang="en-US" sz="1100" dirty="0">
                    <a:latin typeface="Roboto Light"/>
                    <a:cs typeface="Roboto Light"/>
                  </a:rPr>
                  <a:t>Form plan with stakeholders</a:t>
                </a:r>
              </a:p>
              <a:p>
                <a:pPr marL="171450" indent="-171450">
                  <a:buFont typeface="Arial" panose="020B0604020202020204" pitchFamily="34" charset="0"/>
                  <a:buChar char="•"/>
                </a:pPr>
                <a:r>
                  <a:rPr lang="en-US" sz="1100" dirty="0">
                    <a:latin typeface="Roboto Light"/>
                    <a:cs typeface="Roboto Light"/>
                  </a:rPr>
                  <a:t>Inform coworkers</a:t>
                </a:r>
              </a:p>
            </p:txBody>
          </p:sp>
          <p:sp>
            <p:nvSpPr>
              <p:cNvPr id="226" name="Title 1"/>
              <p:cNvSpPr txBox="1">
                <a:spLocks/>
              </p:cNvSpPr>
              <p:nvPr/>
            </p:nvSpPr>
            <p:spPr>
              <a:xfrm>
                <a:off x="831493" y="877452"/>
                <a:ext cx="1974029"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Communication</a:t>
                </a:r>
              </a:p>
            </p:txBody>
          </p:sp>
          <p:sp>
            <p:nvSpPr>
              <p:cNvPr id="227" name="Oval 226"/>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8" name="Shape 8841"/>
              <p:cNvSpPr/>
              <p:nvPr/>
            </p:nvSpPr>
            <p:spPr>
              <a:xfrm>
                <a:off x="487643" y="993303"/>
                <a:ext cx="275665"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2"/>
                    </a:solidFill>
                  </a:rPr>
                  <a:t></a:t>
                </a:r>
                <a:endParaRPr lang="en-US" sz="1400" dirty="0">
                  <a:solidFill>
                    <a:schemeClr val="accent2"/>
                  </a:solidFill>
                </a:endParaRPr>
              </a:p>
            </p:txBody>
          </p:sp>
        </p:grpSp>
        <p:grpSp>
          <p:nvGrpSpPr>
            <p:cNvPr id="219" name="Group 218"/>
            <p:cNvGrpSpPr/>
            <p:nvPr/>
          </p:nvGrpSpPr>
          <p:grpSpPr>
            <a:xfrm>
              <a:off x="433266" y="2638518"/>
              <a:ext cx="2536223" cy="749548"/>
              <a:chOff x="434806" y="877452"/>
              <a:chExt cx="2536223" cy="749548"/>
            </a:xfrm>
          </p:grpSpPr>
          <p:sp>
            <p:nvSpPr>
              <p:cNvPr id="221" name="TextBox 220"/>
              <p:cNvSpPr txBox="1"/>
              <p:nvPr/>
            </p:nvSpPr>
            <p:spPr>
              <a:xfrm>
                <a:off x="831273" y="1196113"/>
                <a:ext cx="2139756" cy="430887"/>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Don’t be primary</a:t>
                </a:r>
              </a:p>
              <a:p>
                <a:pPr marL="171450" indent="-171450">
                  <a:buFont typeface="Arial" panose="020B0604020202020204" pitchFamily="34" charset="0"/>
                  <a:buChar char="•"/>
                </a:pPr>
                <a:r>
                  <a:rPr lang="en-US" sz="1100" dirty="0">
                    <a:latin typeface="Roboto Light"/>
                    <a:cs typeface="Roboto Light"/>
                  </a:rPr>
                  <a:t>Take on small projects</a:t>
                </a:r>
              </a:p>
            </p:txBody>
          </p:sp>
          <p:sp>
            <p:nvSpPr>
              <p:cNvPr id="222" name="Title 1"/>
              <p:cNvSpPr txBox="1">
                <a:spLocks/>
              </p:cNvSpPr>
              <p:nvPr/>
            </p:nvSpPr>
            <p:spPr>
              <a:xfrm>
                <a:off x="831493" y="877452"/>
                <a:ext cx="19717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Remove Yourself</a:t>
                </a:r>
              </a:p>
            </p:txBody>
          </p:sp>
          <p:sp>
            <p:nvSpPr>
              <p:cNvPr id="223" name="Oval 222"/>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4" name="Shape 8841"/>
              <p:cNvSpPr/>
              <p:nvPr/>
            </p:nvSpPr>
            <p:spPr>
              <a:xfrm>
                <a:off x="533759" y="998624"/>
                <a:ext cx="183755"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5"/>
                    </a:solidFill>
                  </a:rPr>
                  <a:t></a:t>
                </a:r>
                <a:endParaRPr lang="en-US" sz="1400" dirty="0">
                  <a:solidFill>
                    <a:schemeClr val="accent5"/>
                  </a:solidFill>
                </a:endParaRPr>
              </a:p>
            </p:txBody>
          </p:sp>
        </p:grpSp>
        <p:cxnSp>
          <p:nvCxnSpPr>
            <p:cNvPr id="220" name="Straight Connector 219"/>
            <p:cNvCxnSpPr/>
            <p:nvPr/>
          </p:nvCxnSpPr>
          <p:spPr>
            <a:xfrm flipV="1">
              <a:off x="431356" y="255539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30" name="Group 229"/>
          <p:cNvGrpSpPr/>
          <p:nvPr/>
        </p:nvGrpSpPr>
        <p:grpSpPr>
          <a:xfrm>
            <a:off x="6122915" y="875913"/>
            <a:ext cx="2536223" cy="749548"/>
            <a:chOff x="434806" y="877452"/>
            <a:chExt cx="2536223" cy="749548"/>
          </a:xfrm>
        </p:grpSpPr>
        <p:sp>
          <p:nvSpPr>
            <p:cNvPr id="237" name="TextBox 236"/>
            <p:cNvSpPr txBox="1"/>
            <p:nvPr/>
          </p:nvSpPr>
          <p:spPr>
            <a:xfrm>
              <a:off x="831273" y="1196113"/>
              <a:ext cx="2139756" cy="430887"/>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Discuss your level of support while out</a:t>
              </a:r>
            </a:p>
          </p:txBody>
        </p:sp>
        <p:sp>
          <p:nvSpPr>
            <p:cNvPr id="238" name="Title 1"/>
            <p:cNvSpPr txBox="1">
              <a:spLocks/>
            </p:cNvSpPr>
            <p:nvPr/>
          </p:nvSpPr>
          <p:spPr>
            <a:xfrm>
              <a:off x="831493" y="877452"/>
              <a:ext cx="20009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Support</a:t>
              </a:r>
            </a:p>
          </p:txBody>
        </p:sp>
        <p:sp>
          <p:nvSpPr>
            <p:cNvPr id="239" name="Oval 238"/>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0" name="Shape 8841"/>
            <p:cNvSpPr/>
            <p:nvPr/>
          </p:nvSpPr>
          <p:spPr>
            <a:xfrm>
              <a:off x="524891" y="1031488"/>
              <a:ext cx="213066" cy="36112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grpSp>
      <p:cxnSp>
        <p:nvCxnSpPr>
          <p:cNvPr id="232" name="Straight Connector 231"/>
          <p:cNvCxnSpPr/>
          <p:nvPr/>
        </p:nvCxnSpPr>
        <p:spPr>
          <a:xfrm flipV="1">
            <a:off x="6119464" y="2553855"/>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517840" y="2955639"/>
            <a:ext cx="1698594" cy="600164"/>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Important to keep support from </a:t>
            </a:r>
            <a:r>
              <a:rPr lang="en-US" sz="1100" dirty="0" smtClean="0">
                <a:latin typeface="Roboto Light"/>
                <a:cs typeface="Roboto Light"/>
              </a:rPr>
              <a:t>coworkers</a:t>
            </a:r>
            <a:endParaRPr lang="en-US" sz="1100" dirty="0">
              <a:latin typeface="Roboto Light"/>
              <a:cs typeface="Roboto Light"/>
            </a:endParaRPr>
          </a:p>
        </p:txBody>
      </p:sp>
      <p:sp>
        <p:nvSpPr>
          <p:cNvPr id="43" name="Title 1"/>
          <p:cNvSpPr txBox="1">
            <a:spLocks/>
          </p:cNvSpPr>
          <p:nvPr/>
        </p:nvSpPr>
        <p:spPr>
          <a:xfrm>
            <a:off x="6518060" y="2636978"/>
            <a:ext cx="19717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Express Appreciation</a:t>
            </a:r>
          </a:p>
        </p:txBody>
      </p:sp>
      <p:sp>
        <p:nvSpPr>
          <p:cNvPr id="44" name="Oval 43"/>
          <p:cNvSpPr/>
          <p:nvPr/>
        </p:nvSpPr>
        <p:spPr>
          <a:xfrm>
            <a:off x="6121373" y="2791015"/>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Shape 8841"/>
          <p:cNvSpPr/>
          <p:nvPr/>
        </p:nvSpPr>
        <p:spPr>
          <a:xfrm>
            <a:off x="6230552" y="2753150"/>
            <a:ext cx="183755" cy="4349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6"/>
                </a:solidFill>
              </a:rPr>
              <a:t></a:t>
            </a:r>
            <a:endParaRPr lang="en-US" sz="1400" dirty="0">
              <a:solidFill>
                <a:schemeClr val="accent6"/>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16434" y="3204071"/>
            <a:ext cx="882324" cy="1152525"/>
          </a:xfrm>
          <a:prstGeom prst="rect">
            <a:avLst/>
          </a:prstGeom>
        </p:spPr>
      </p:pic>
      <p:sp>
        <p:nvSpPr>
          <p:cNvPr id="48" name="Rectangle 47"/>
          <p:cNvSpPr/>
          <p:nvPr/>
        </p:nvSpPr>
        <p:spPr>
          <a:xfrm>
            <a:off x="-1011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532323"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 name="Group 7"/>
          <p:cNvGrpSpPr/>
          <p:nvPr/>
        </p:nvGrpSpPr>
        <p:grpSpPr>
          <a:xfrm>
            <a:off x="918501" y="208879"/>
            <a:ext cx="727544" cy="551936"/>
            <a:chOff x="950964" y="331336"/>
            <a:chExt cx="727544" cy="551936"/>
          </a:xfrm>
        </p:grpSpPr>
        <p:sp>
          <p:nvSpPr>
            <p:cNvPr id="47" name="Rectangle 46"/>
            <p:cNvSpPr/>
            <p:nvPr/>
          </p:nvSpPr>
          <p:spPr>
            <a:xfrm>
              <a:off x="1104424" y="334632"/>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Shape 8841"/>
            <p:cNvSpPr/>
            <p:nvPr/>
          </p:nvSpPr>
          <p:spPr>
            <a:xfrm>
              <a:off x="950964" y="331336"/>
              <a:ext cx="727544" cy="55193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bg1"/>
                  </a:solidFill>
                </a:rPr>
                <a:t></a:t>
              </a:r>
              <a:endParaRPr lang="en-US" sz="7200" dirty="0">
                <a:solidFill>
                  <a:schemeClr val="bg1"/>
                </a:solidFill>
              </a:endParaRPr>
            </a:p>
          </p:txBody>
        </p:sp>
      </p:grpSp>
      <p:sp>
        <p:nvSpPr>
          <p:cNvPr id="53" name="TextBox 52"/>
          <p:cNvSpPr txBox="1"/>
          <p:nvPr/>
        </p:nvSpPr>
        <p:spPr>
          <a:xfrm>
            <a:off x="7203643" y="4100855"/>
            <a:ext cx="1698594" cy="261610"/>
          </a:xfrm>
          <a:prstGeom prst="rect">
            <a:avLst/>
          </a:prstGeom>
          <a:noFill/>
        </p:spPr>
        <p:txBody>
          <a:bodyPr wrap="square" rtlCol="0">
            <a:spAutoFit/>
          </a:bodyPr>
          <a:lstStyle/>
          <a:p>
            <a:r>
              <a:rPr lang="en-US" sz="1100" dirty="0" smtClean="0">
                <a:latin typeface="Roboto Light"/>
                <a:cs typeface="Roboto Light"/>
              </a:rPr>
              <a:t>Thanks </a:t>
            </a:r>
            <a:r>
              <a:rPr lang="en-US" sz="1100" dirty="0">
                <a:latin typeface="Roboto Light"/>
                <a:cs typeface="Roboto Light"/>
              </a:rPr>
              <a:t>Ben!</a:t>
            </a:r>
          </a:p>
        </p:txBody>
      </p:sp>
    </p:spTree>
    <p:extLst>
      <p:ext uri="{BB962C8B-B14F-4D97-AF65-F5344CB8AC3E}">
        <p14:creationId xmlns:p14="http://schemas.microsoft.com/office/powerpoint/2010/main" val="219278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Get Organized</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284875"/>
            <a:ext cx="1656672" cy="172764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4304263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2191" y="274320"/>
            <a:ext cx="6514529" cy="422542"/>
          </a:xfrm>
          <a:solidFill>
            <a:schemeClr val="accent3"/>
          </a:solidFill>
          <a:ln>
            <a:solidFill>
              <a:schemeClr val="accent3"/>
            </a:solidFill>
          </a:ln>
        </p:spPr>
        <p:txBody>
          <a:bodyPr>
            <a:normAutofit/>
          </a:bodyPr>
          <a:lstStyle/>
          <a:p>
            <a:r>
              <a:rPr lang="en-US" b="0" dirty="0" smtClean="0">
                <a:solidFill>
                  <a:schemeClr val="bg1"/>
                </a:solidFill>
              </a:rPr>
              <a:t>Get Organized</a:t>
            </a:r>
            <a:endParaRPr lang="en-US" b="0" dirty="0">
              <a:solidFill>
                <a:schemeClr val="bg1"/>
              </a:solidFill>
            </a:endParaRPr>
          </a:p>
        </p:txBody>
      </p:sp>
      <p:grpSp>
        <p:nvGrpSpPr>
          <p:cNvPr id="20" name="Group 19"/>
          <p:cNvGrpSpPr/>
          <p:nvPr/>
        </p:nvGrpSpPr>
        <p:grpSpPr>
          <a:xfrm>
            <a:off x="1288374" y="1114184"/>
            <a:ext cx="1060649" cy="1184197"/>
            <a:chOff x="2024691" y="1084264"/>
            <a:chExt cx="1060649" cy="1184197"/>
          </a:xfrm>
        </p:grpSpPr>
        <p:sp>
          <p:nvSpPr>
            <p:cNvPr id="37" name="Shape 148"/>
            <p:cNvSpPr/>
            <p:nvPr/>
          </p:nvSpPr>
          <p:spPr>
            <a:xfrm>
              <a:off x="2024691" y="108426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grpSp>
          <p:nvGrpSpPr>
            <p:cNvPr id="19" name="Group 18"/>
            <p:cNvGrpSpPr/>
            <p:nvPr/>
          </p:nvGrpSpPr>
          <p:grpSpPr>
            <a:xfrm>
              <a:off x="2132922" y="1195516"/>
              <a:ext cx="843850" cy="942142"/>
              <a:chOff x="2132922" y="1195516"/>
              <a:chExt cx="843850" cy="942142"/>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4559" y="1338287"/>
                <a:ext cx="647241" cy="647241"/>
              </a:xfrm>
              <a:prstGeom prst="rect">
                <a:avLst/>
              </a:prstGeom>
            </p:spPr>
          </p:pic>
          <p:sp>
            <p:nvSpPr>
              <p:cNvPr id="46" name="Shape 148"/>
              <p:cNvSpPr/>
              <p:nvPr/>
            </p:nvSpPr>
            <p:spPr>
              <a:xfrm>
                <a:off x="2132922" y="1195516"/>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8" name="Group 17"/>
          <p:cNvGrpSpPr/>
          <p:nvPr/>
        </p:nvGrpSpPr>
        <p:grpSpPr>
          <a:xfrm>
            <a:off x="230187" y="2800992"/>
            <a:ext cx="1060649" cy="1184197"/>
            <a:chOff x="681783" y="2821379"/>
            <a:chExt cx="1060649" cy="1184197"/>
          </a:xfrm>
        </p:grpSpPr>
        <p:sp>
          <p:nvSpPr>
            <p:cNvPr id="49" name="Shape 148"/>
            <p:cNvSpPr/>
            <p:nvPr/>
          </p:nvSpPr>
          <p:spPr>
            <a:xfrm>
              <a:off x="681783" y="2821379"/>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772" y="3124169"/>
              <a:ext cx="719389" cy="539542"/>
            </a:xfrm>
            <a:prstGeom prst="rect">
              <a:avLst/>
            </a:prstGeom>
          </p:spPr>
        </p:pic>
        <p:sp>
          <p:nvSpPr>
            <p:cNvPr id="51" name="Shape 148"/>
            <p:cNvSpPr/>
            <p:nvPr/>
          </p:nvSpPr>
          <p:spPr>
            <a:xfrm>
              <a:off x="790015" y="2943821"/>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noFill/>
            <a:ln w="76200" cmpd="sng">
              <a:solidFill>
                <a:schemeClr val="tx2"/>
              </a:solidFill>
              <a:prstDash val="solid"/>
              <a:miter lim="400000"/>
            </a:ln>
          </p:spPr>
          <p:txBody>
            <a:bodyPr lIns="0" tIns="0" rIns="0" bIns="0" anchor="ctr"/>
            <a:lstStyle/>
            <a:p>
              <a:pPr lvl="0">
                <a:defRPr sz="2400"/>
              </a:pPr>
              <a:endParaRPr/>
            </a:p>
          </p:txBody>
        </p:sp>
      </p:grpSp>
      <p:grpSp>
        <p:nvGrpSpPr>
          <p:cNvPr id="17" name="Group 16"/>
          <p:cNvGrpSpPr/>
          <p:nvPr/>
        </p:nvGrpSpPr>
        <p:grpSpPr>
          <a:xfrm>
            <a:off x="2349299" y="2800991"/>
            <a:ext cx="1060649" cy="1184197"/>
            <a:chOff x="3367599" y="2821379"/>
            <a:chExt cx="1060649" cy="1184197"/>
          </a:xfrm>
        </p:grpSpPr>
        <p:grpSp>
          <p:nvGrpSpPr>
            <p:cNvPr id="16" name="Group 15"/>
            <p:cNvGrpSpPr/>
            <p:nvPr/>
          </p:nvGrpSpPr>
          <p:grpSpPr>
            <a:xfrm>
              <a:off x="3367599" y="2821379"/>
              <a:ext cx="1060649" cy="1184197"/>
              <a:chOff x="3367599" y="2821379"/>
              <a:chExt cx="1060649" cy="1184197"/>
            </a:xfrm>
          </p:grpSpPr>
          <p:sp>
            <p:nvSpPr>
              <p:cNvPr id="43" name="Shape 148"/>
              <p:cNvSpPr/>
              <p:nvPr/>
            </p:nvSpPr>
            <p:spPr>
              <a:xfrm>
                <a:off x="3367599" y="2821379"/>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73906" y="3092395"/>
                <a:ext cx="640704" cy="640704"/>
              </a:xfrm>
              <a:prstGeom prst="rect">
                <a:avLst/>
              </a:prstGeom>
            </p:spPr>
          </p:pic>
        </p:grpSp>
        <p:sp>
          <p:nvSpPr>
            <p:cNvPr id="56" name="Shape 148"/>
            <p:cNvSpPr/>
            <p:nvPr/>
          </p:nvSpPr>
          <p:spPr>
            <a:xfrm>
              <a:off x="3472333" y="2922869"/>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2" name="Group 21"/>
          <p:cNvGrpSpPr/>
          <p:nvPr/>
        </p:nvGrpSpPr>
        <p:grpSpPr>
          <a:xfrm>
            <a:off x="4468411" y="2800260"/>
            <a:ext cx="1060649" cy="1184197"/>
            <a:chOff x="3136558" y="1759624"/>
            <a:chExt cx="1060649" cy="1184197"/>
          </a:xfrm>
        </p:grpSpPr>
        <p:sp>
          <p:nvSpPr>
            <p:cNvPr id="70" name="Shape 148"/>
            <p:cNvSpPr/>
            <p:nvPr/>
          </p:nvSpPr>
          <p:spPr>
            <a:xfrm>
              <a:off x="3136558" y="175962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76198" y="1979355"/>
              <a:ext cx="768001" cy="768001"/>
            </a:xfrm>
            <a:prstGeom prst="rect">
              <a:avLst/>
            </a:prstGeom>
          </p:spPr>
        </p:pic>
        <p:sp>
          <p:nvSpPr>
            <p:cNvPr id="69" name="Shape 148"/>
            <p:cNvSpPr/>
            <p:nvPr/>
          </p:nvSpPr>
          <p:spPr>
            <a:xfrm>
              <a:off x="3248434" y="1892285"/>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3" name="Group 22"/>
          <p:cNvGrpSpPr/>
          <p:nvPr/>
        </p:nvGrpSpPr>
        <p:grpSpPr>
          <a:xfrm>
            <a:off x="3407762" y="1114183"/>
            <a:ext cx="1060649" cy="1184197"/>
            <a:chOff x="2971417" y="1334346"/>
            <a:chExt cx="1060649" cy="1184197"/>
          </a:xfrm>
        </p:grpSpPr>
        <p:sp>
          <p:nvSpPr>
            <p:cNvPr id="75" name="Shape 148"/>
            <p:cNvSpPr/>
            <p:nvPr/>
          </p:nvSpPr>
          <p:spPr>
            <a:xfrm>
              <a:off x="2971417" y="1334346"/>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04399" y="1615399"/>
              <a:ext cx="598764" cy="598764"/>
            </a:xfrm>
            <a:prstGeom prst="rect">
              <a:avLst/>
            </a:prstGeom>
          </p:spPr>
        </p:pic>
        <p:sp>
          <p:nvSpPr>
            <p:cNvPr id="76" name="Shape 148"/>
            <p:cNvSpPr/>
            <p:nvPr/>
          </p:nvSpPr>
          <p:spPr>
            <a:xfrm>
              <a:off x="3083293" y="1467007"/>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4" name="Group 23"/>
          <p:cNvGrpSpPr/>
          <p:nvPr/>
        </p:nvGrpSpPr>
        <p:grpSpPr>
          <a:xfrm>
            <a:off x="6588162" y="2800259"/>
            <a:ext cx="1060649" cy="1184197"/>
            <a:chOff x="2818782" y="1243726"/>
            <a:chExt cx="1060649" cy="1184197"/>
          </a:xfrm>
        </p:grpSpPr>
        <p:sp>
          <p:nvSpPr>
            <p:cNvPr id="77" name="Shape 148"/>
            <p:cNvSpPr/>
            <p:nvPr/>
          </p:nvSpPr>
          <p:spPr>
            <a:xfrm>
              <a:off x="2818782" y="1243726"/>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45962" y="1532817"/>
              <a:ext cx="606014" cy="606014"/>
            </a:xfrm>
            <a:prstGeom prst="rect">
              <a:avLst/>
            </a:prstGeom>
          </p:spPr>
        </p:pic>
        <p:sp>
          <p:nvSpPr>
            <p:cNvPr id="78" name="Shape 148"/>
            <p:cNvSpPr/>
            <p:nvPr/>
          </p:nvSpPr>
          <p:spPr>
            <a:xfrm>
              <a:off x="2930658" y="1376387"/>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6" name="Group 25"/>
          <p:cNvGrpSpPr/>
          <p:nvPr/>
        </p:nvGrpSpPr>
        <p:grpSpPr>
          <a:xfrm>
            <a:off x="7645986" y="1114182"/>
            <a:ext cx="1091158" cy="1184197"/>
            <a:chOff x="2870051" y="1176582"/>
            <a:chExt cx="1091158" cy="1184197"/>
          </a:xfrm>
        </p:grpSpPr>
        <p:sp>
          <p:nvSpPr>
            <p:cNvPr id="72" name="Shape 148"/>
            <p:cNvSpPr/>
            <p:nvPr/>
          </p:nvSpPr>
          <p:spPr>
            <a:xfrm>
              <a:off x="2870051" y="117658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74" name="Shape 148"/>
            <p:cNvSpPr/>
            <p:nvPr/>
          </p:nvSpPr>
          <p:spPr>
            <a:xfrm>
              <a:off x="2981927" y="1309243"/>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15" name="TextBox 14"/>
            <p:cNvSpPr txBox="1"/>
            <p:nvPr/>
          </p:nvSpPr>
          <p:spPr>
            <a:xfrm>
              <a:off x="3020486" y="1281246"/>
              <a:ext cx="940723" cy="830997"/>
            </a:xfrm>
            <a:prstGeom prst="rect">
              <a:avLst/>
            </a:prstGeom>
            <a:noFill/>
          </p:spPr>
          <p:txBody>
            <a:bodyPr wrap="square" rtlCol="0">
              <a:spAutoFit/>
            </a:bodyPr>
            <a:lstStyle/>
            <a:p>
              <a:r>
                <a:rPr lang="en-US" sz="4800" dirty="0" smtClean="0">
                  <a:solidFill>
                    <a:schemeClr val="accent4"/>
                  </a:solidFill>
                  <a:latin typeface="FontAwesome" pitchFamily="2" charset="0"/>
                </a:rPr>
                <a:t></a:t>
              </a:r>
              <a:endParaRPr lang="en-US" sz="4800" dirty="0">
                <a:solidFill>
                  <a:schemeClr val="accent4"/>
                </a:solidFill>
                <a:latin typeface="FontAwesome" pitchFamily="2" charset="0"/>
              </a:endParaRPr>
            </a:p>
          </p:txBody>
        </p:sp>
      </p:grpSp>
      <p:grpSp>
        <p:nvGrpSpPr>
          <p:cNvPr id="25" name="Group 24"/>
          <p:cNvGrpSpPr/>
          <p:nvPr/>
        </p:nvGrpSpPr>
        <p:grpSpPr>
          <a:xfrm>
            <a:off x="5526874" y="1114182"/>
            <a:ext cx="1060649" cy="1184197"/>
            <a:chOff x="2919189" y="1291083"/>
            <a:chExt cx="1060649" cy="1184197"/>
          </a:xfrm>
        </p:grpSpPr>
        <p:sp>
          <p:nvSpPr>
            <p:cNvPr id="79" name="Shape 148"/>
            <p:cNvSpPr/>
            <p:nvPr/>
          </p:nvSpPr>
          <p:spPr>
            <a:xfrm>
              <a:off x="2919189" y="1291083"/>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4" name="Picture 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10979" y="1568240"/>
              <a:ext cx="691849" cy="691849"/>
            </a:xfrm>
            <a:prstGeom prst="rect">
              <a:avLst/>
            </a:prstGeom>
          </p:spPr>
        </p:pic>
        <p:sp>
          <p:nvSpPr>
            <p:cNvPr id="80" name="Shape 148"/>
            <p:cNvSpPr/>
            <p:nvPr/>
          </p:nvSpPr>
          <p:spPr>
            <a:xfrm>
              <a:off x="3031065" y="1423744"/>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sp>
        <p:nvSpPr>
          <p:cNvPr id="6" name="TextBox 5"/>
          <p:cNvSpPr txBox="1"/>
          <p:nvPr/>
        </p:nvSpPr>
        <p:spPr>
          <a:xfrm>
            <a:off x="219239" y="3978247"/>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err="1"/>
              <a:t>Todoist</a:t>
            </a:r>
            <a:endParaRPr lang="en-US" dirty="0"/>
          </a:p>
        </p:txBody>
      </p:sp>
      <p:sp>
        <p:nvSpPr>
          <p:cNvPr id="42" name="TextBox 41"/>
          <p:cNvSpPr txBox="1"/>
          <p:nvPr/>
        </p:nvSpPr>
        <p:spPr>
          <a:xfrm>
            <a:off x="2336771" y="3985188"/>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Outlook</a:t>
            </a:r>
          </a:p>
        </p:txBody>
      </p:sp>
      <p:sp>
        <p:nvSpPr>
          <p:cNvPr id="44" name="TextBox 43"/>
          <p:cNvSpPr txBox="1"/>
          <p:nvPr/>
        </p:nvSpPr>
        <p:spPr>
          <a:xfrm>
            <a:off x="4266038" y="3978247"/>
            <a:ext cx="1466034" cy="304779"/>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800" dirty="0" err="1"/>
              <a:t>Pomodoro</a:t>
            </a:r>
            <a:endParaRPr lang="en-US" sz="1800" dirty="0"/>
          </a:p>
        </p:txBody>
      </p:sp>
      <p:sp>
        <p:nvSpPr>
          <p:cNvPr id="45" name="TextBox 44"/>
          <p:cNvSpPr txBox="1"/>
          <p:nvPr/>
        </p:nvSpPr>
        <p:spPr>
          <a:xfrm>
            <a:off x="6575816" y="3991766"/>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30/30</a:t>
            </a:r>
          </a:p>
        </p:txBody>
      </p:sp>
      <p:sp>
        <p:nvSpPr>
          <p:cNvPr id="47" name="TextBox 46"/>
          <p:cNvSpPr txBox="1"/>
          <p:nvPr/>
        </p:nvSpPr>
        <p:spPr>
          <a:xfrm>
            <a:off x="1276304" y="2305689"/>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Sunrise</a:t>
            </a:r>
          </a:p>
        </p:txBody>
      </p:sp>
      <p:sp>
        <p:nvSpPr>
          <p:cNvPr id="48" name="TextBox 47"/>
          <p:cNvSpPr txBox="1"/>
          <p:nvPr/>
        </p:nvSpPr>
        <p:spPr>
          <a:xfrm>
            <a:off x="3241288" y="2305689"/>
            <a:ext cx="1391832"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err="1"/>
              <a:t>LastPass</a:t>
            </a:r>
            <a:endParaRPr lang="en-US" dirty="0"/>
          </a:p>
        </p:txBody>
      </p:sp>
      <p:sp>
        <p:nvSpPr>
          <p:cNvPr id="50" name="TextBox 49"/>
          <p:cNvSpPr txBox="1"/>
          <p:nvPr/>
        </p:nvSpPr>
        <p:spPr>
          <a:xfrm>
            <a:off x="5281509" y="2305689"/>
            <a:ext cx="1551378"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err="1"/>
              <a:t>Unroll.Me</a:t>
            </a:r>
            <a:endParaRPr lang="en-US" dirty="0"/>
          </a:p>
        </p:txBody>
      </p:sp>
      <p:sp>
        <p:nvSpPr>
          <p:cNvPr id="52" name="TextBox 51"/>
          <p:cNvSpPr txBox="1"/>
          <p:nvPr/>
        </p:nvSpPr>
        <p:spPr>
          <a:xfrm>
            <a:off x="7627976" y="2305689"/>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PWOP</a:t>
            </a:r>
          </a:p>
        </p:txBody>
      </p:sp>
      <p:sp>
        <p:nvSpPr>
          <p:cNvPr id="55" name="Rectangle 54"/>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Rectangle 56"/>
          <p:cNvSpPr/>
          <p:nvPr/>
        </p:nvSpPr>
        <p:spPr>
          <a:xfrm>
            <a:off x="548641"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ectangle 58"/>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 name="Group 4"/>
          <p:cNvGrpSpPr/>
          <p:nvPr/>
        </p:nvGrpSpPr>
        <p:grpSpPr>
          <a:xfrm>
            <a:off x="950964" y="176571"/>
            <a:ext cx="727544" cy="616121"/>
            <a:chOff x="950964" y="304761"/>
            <a:chExt cx="727544" cy="616121"/>
          </a:xfrm>
        </p:grpSpPr>
        <p:sp>
          <p:nvSpPr>
            <p:cNvPr id="54" name="Rectangle 53"/>
            <p:cNvSpPr/>
            <p:nvPr/>
          </p:nvSpPr>
          <p:spPr>
            <a:xfrm>
              <a:off x="1104424" y="338501"/>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0" name="Shape 8841"/>
            <p:cNvSpPr/>
            <p:nvPr/>
          </p:nvSpPr>
          <p:spPr>
            <a:xfrm>
              <a:off x="950964" y="304761"/>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endParaRPr lang="en-US" sz="2800" dirty="0">
                <a:solidFill>
                  <a:schemeClr val="bg1"/>
                </a:solidFill>
              </a:endParaRPr>
            </a:p>
          </p:txBody>
        </p:sp>
      </p:grpSp>
    </p:spTree>
    <p:extLst>
      <p:ext uri="{BB962C8B-B14F-4D97-AF65-F5344CB8AC3E}">
        <p14:creationId xmlns:p14="http://schemas.microsoft.com/office/powerpoint/2010/main" val="30977644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Staying Current</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57024454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5862" y="271390"/>
            <a:ext cx="6510858" cy="422542"/>
          </a:xfrm>
          <a:solidFill>
            <a:schemeClr val="accent3"/>
          </a:solidFill>
          <a:ln>
            <a:solidFill>
              <a:schemeClr val="accent3"/>
            </a:solidFill>
          </a:ln>
        </p:spPr>
        <p:txBody>
          <a:bodyPr>
            <a:normAutofit/>
          </a:bodyPr>
          <a:lstStyle/>
          <a:p>
            <a:r>
              <a:rPr lang="en-US" dirty="0" smtClean="0">
                <a:solidFill>
                  <a:schemeClr val="bg1"/>
                </a:solidFill>
              </a:rPr>
              <a:t>Staying Current</a:t>
            </a:r>
            <a:endParaRPr lang="en-US" b="0" dirty="0">
              <a:solidFill>
                <a:schemeClr val="bg1"/>
              </a:solidFill>
            </a:endParaRPr>
          </a:p>
        </p:txBody>
      </p:sp>
      <p:sp>
        <p:nvSpPr>
          <p:cNvPr id="58" name="Shape 2259"/>
          <p:cNvSpPr/>
          <p:nvPr/>
        </p:nvSpPr>
        <p:spPr>
          <a:xfrm>
            <a:off x="2115365" y="2728660"/>
            <a:ext cx="1723304" cy="1542505"/>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59" name="Shape 2260"/>
          <p:cNvSpPr/>
          <p:nvPr/>
        </p:nvSpPr>
        <p:spPr>
          <a:xfrm>
            <a:off x="2202573" y="3880272"/>
            <a:ext cx="136655" cy="92260"/>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1" name="Shape 2261"/>
          <p:cNvSpPr/>
          <p:nvPr/>
        </p:nvSpPr>
        <p:spPr>
          <a:xfrm>
            <a:off x="3275050" y="3861375"/>
            <a:ext cx="136655" cy="96722"/>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2" name="Shape 2262"/>
          <p:cNvSpPr/>
          <p:nvPr/>
        </p:nvSpPr>
        <p:spPr>
          <a:xfrm>
            <a:off x="2115168" y="3350200"/>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7" name="Shape 2263"/>
          <p:cNvSpPr/>
          <p:nvPr/>
        </p:nvSpPr>
        <p:spPr>
          <a:xfrm>
            <a:off x="2617154" y="2863686"/>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8" name="Shape 2264"/>
          <p:cNvSpPr/>
          <p:nvPr/>
        </p:nvSpPr>
        <p:spPr>
          <a:xfrm>
            <a:off x="3532540" y="2868411"/>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9" name="Shape 2265"/>
          <p:cNvSpPr/>
          <p:nvPr/>
        </p:nvSpPr>
        <p:spPr>
          <a:xfrm>
            <a:off x="3702624" y="3275905"/>
            <a:ext cx="136655" cy="100519"/>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70" name="Shape 2266"/>
          <p:cNvSpPr/>
          <p:nvPr/>
        </p:nvSpPr>
        <p:spPr>
          <a:xfrm>
            <a:off x="2115365" y="2628627"/>
            <a:ext cx="1723304" cy="1542505"/>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5"/>
          </a:solidFill>
          <a:ln w="12700" cap="flat">
            <a:noFill/>
            <a:miter lim="400000"/>
          </a:ln>
          <a:effectLst/>
        </p:spPr>
        <p:txBody>
          <a:bodyPr wrap="square" lIns="0" tIns="0" rIns="0" bIns="0" numCol="1" anchor="ctr">
            <a:noAutofit/>
          </a:bodyPr>
          <a:lstStyle/>
          <a:p>
            <a:pPr lvl="0">
              <a:defRPr sz="3200"/>
            </a:pPr>
            <a:endParaRPr/>
          </a:p>
        </p:txBody>
      </p:sp>
      <p:sp>
        <p:nvSpPr>
          <p:cNvPr id="72" name="Shape 2268"/>
          <p:cNvSpPr/>
          <p:nvPr/>
        </p:nvSpPr>
        <p:spPr>
          <a:xfrm rot="4301625">
            <a:off x="1939410" y="1657968"/>
            <a:ext cx="1404076" cy="1256768"/>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73" name="Shape 2269"/>
          <p:cNvSpPr/>
          <p:nvPr/>
        </p:nvSpPr>
        <p:spPr>
          <a:xfrm rot="4301625">
            <a:off x="2075174" y="1811712"/>
            <a:ext cx="111341" cy="75169"/>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98" name="Shape 2270"/>
          <p:cNvSpPr/>
          <p:nvPr/>
        </p:nvSpPr>
        <p:spPr>
          <a:xfrm rot="4301625">
            <a:off x="2362527" y="2635215"/>
            <a:ext cx="111341" cy="78805"/>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99" name="Shape 2271"/>
          <p:cNvSpPr/>
          <p:nvPr/>
        </p:nvSpPr>
        <p:spPr>
          <a:xfrm rot="4301625">
            <a:off x="2458245" y="1605138"/>
            <a:ext cx="111340"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0" name="Shape 2272"/>
          <p:cNvSpPr/>
          <p:nvPr/>
        </p:nvSpPr>
        <p:spPr>
          <a:xfrm rot="4301625">
            <a:off x="2963040" y="1868931"/>
            <a:ext cx="111341"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1" name="Shape 2273"/>
          <p:cNvSpPr/>
          <p:nvPr/>
        </p:nvSpPr>
        <p:spPr>
          <a:xfrm rot="4301625">
            <a:off x="3193644" y="2578213"/>
            <a:ext cx="111341"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3" name="Shape 2274"/>
          <p:cNvSpPr/>
          <p:nvPr/>
        </p:nvSpPr>
        <p:spPr>
          <a:xfrm rot="4301625">
            <a:off x="2923354" y="2815065"/>
            <a:ext cx="111341" cy="8189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4" name="Shape 2275"/>
          <p:cNvSpPr/>
          <p:nvPr/>
        </p:nvSpPr>
        <p:spPr>
          <a:xfrm rot="4301625">
            <a:off x="2013059" y="1632576"/>
            <a:ext cx="1404076" cy="1256768"/>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a:p>
        </p:txBody>
      </p:sp>
      <p:sp>
        <p:nvSpPr>
          <p:cNvPr id="106" name="Shape 2277"/>
          <p:cNvSpPr/>
          <p:nvPr/>
        </p:nvSpPr>
        <p:spPr>
          <a:xfrm>
            <a:off x="2483952" y="923295"/>
            <a:ext cx="986307" cy="882829"/>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7" name="Shape 2278"/>
          <p:cNvSpPr/>
          <p:nvPr/>
        </p:nvSpPr>
        <p:spPr>
          <a:xfrm>
            <a:off x="2533863" y="1582403"/>
            <a:ext cx="78212" cy="52804"/>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8" name="Shape 2279"/>
          <p:cNvSpPr/>
          <p:nvPr/>
        </p:nvSpPr>
        <p:spPr>
          <a:xfrm>
            <a:off x="3147680" y="1571587"/>
            <a:ext cx="78213" cy="5535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9" name="Shape 2280"/>
          <p:cNvSpPr/>
          <p:nvPr/>
        </p:nvSpPr>
        <p:spPr>
          <a:xfrm>
            <a:off x="2483838" y="1279024"/>
            <a:ext cx="78212"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0" name="Shape 2281"/>
          <p:cNvSpPr/>
          <p:nvPr/>
        </p:nvSpPr>
        <p:spPr>
          <a:xfrm>
            <a:off x="2771142" y="1000575"/>
            <a:ext cx="78212"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1" name="Shape 2282"/>
          <p:cNvSpPr/>
          <p:nvPr/>
        </p:nvSpPr>
        <p:spPr>
          <a:xfrm>
            <a:off x="3295050" y="1003279"/>
            <a:ext cx="78213"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2" name="Shape 2283"/>
          <p:cNvSpPr/>
          <p:nvPr/>
        </p:nvSpPr>
        <p:spPr>
          <a:xfrm>
            <a:off x="3392395" y="1236502"/>
            <a:ext cx="78213" cy="57531"/>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3" name="Shape 2284"/>
          <p:cNvSpPr/>
          <p:nvPr/>
        </p:nvSpPr>
        <p:spPr>
          <a:xfrm>
            <a:off x="2483952" y="863494"/>
            <a:ext cx="986307" cy="882829"/>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grpSp>
        <p:nvGrpSpPr>
          <p:cNvPr id="115" name="Group 114"/>
          <p:cNvGrpSpPr/>
          <p:nvPr/>
        </p:nvGrpSpPr>
        <p:grpSpPr>
          <a:xfrm>
            <a:off x="1368424" y="3205863"/>
            <a:ext cx="999502" cy="854537"/>
            <a:chOff x="1985980" y="2906793"/>
            <a:chExt cx="999502" cy="854537"/>
          </a:xfrm>
        </p:grpSpPr>
        <p:sp>
          <p:nvSpPr>
            <p:cNvPr id="125"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6"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32" name="Oval 131"/>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16" name="Group 115"/>
          <p:cNvGrpSpPr/>
          <p:nvPr/>
        </p:nvGrpSpPr>
        <p:grpSpPr>
          <a:xfrm flipH="1" flipV="1">
            <a:off x="2965480" y="1469728"/>
            <a:ext cx="999502" cy="854537"/>
            <a:chOff x="1985980" y="2906793"/>
            <a:chExt cx="999502" cy="854537"/>
          </a:xfrm>
        </p:grpSpPr>
        <p:sp>
          <p:nvSpPr>
            <p:cNvPr id="122"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3"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4" name="Oval 123"/>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3" name="Oval 132"/>
          <p:cNvSpPr/>
          <p:nvPr/>
        </p:nvSpPr>
        <p:spPr>
          <a:xfrm>
            <a:off x="2314574" y="316218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5" name="Oval 134"/>
          <p:cNvSpPr/>
          <p:nvPr/>
        </p:nvSpPr>
        <p:spPr>
          <a:xfrm>
            <a:off x="2909675" y="22729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1" name="Shape 147"/>
          <p:cNvSpPr/>
          <p:nvPr/>
        </p:nvSpPr>
        <p:spPr>
          <a:xfrm rot="10800000">
            <a:off x="1611823" y="1347053"/>
            <a:ext cx="1068964"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 name="connsiteX0" fmla="*/ 27490 w 27511"/>
              <a:gd name="connsiteY0" fmla="*/ 13129 h 13129"/>
              <a:gd name="connsiteX1" fmla="*/ 27490 w 27511"/>
              <a:gd name="connsiteY1" fmla="*/ 9127 h 13129"/>
              <a:gd name="connsiteX2" fmla="*/ 26623 w 27511"/>
              <a:gd name="connsiteY2" fmla="*/ 3098 h 13129"/>
              <a:gd name="connsiteX3" fmla="*/ 23237 w 27511"/>
              <a:gd name="connsiteY3" fmla="*/ 169 h 13129"/>
              <a:gd name="connsiteX4" fmla="*/ 0 w 27511"/>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11" h="13129" extrusionOk="0">
                <a:moveTo>
                  <a:pt x="27490" y="13129"/>
                </a:moveTo>
                <a:lnTo>
                  <a:pt x="27490" y="9127"/>
                </a:lnTo>
                <a:cubicBezTo>
                  <a:pt x="27599" y="6953"/>
                  <a:pt x="27286" y="4779"/>
                  <a:pt x="26623" y="3098"/>
                </a:cubicBezTo>
                <a:cubicBezTo>
                  <a:pt x="25796" y="997"/>
                  <a:pt x="24527" y="-100"/>
                  <a:pt x="23237"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142" name="Oval 141"/>
          <p:cNvSpPr/>
          <p:nvPr/>
        </p:nvSpPr>
        <p:spPr>
          <a:xfrm flipH="1" flipV="1">
            <a:off x="1566739" y="127709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3" name="Oval 142"/>
          <p:cNvSpPr/>
          <p:nvPr/>
        </p:nvSpPr>
        <p:spPr>
          <a:xfrm flipH="1" flipV="1">
            <a:off x="2627189" y="15406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4" name="Group 3"/>
          <p:cNvGrpSpPr/>
          <p:nvPr/>
        </p:nvGrpSpPr>
        <p:grpSpPr>
          <a:xfrm>
            <a:off x="4012010" y="1286275"/>
            <a:ext cx="404185" cy="461665"/>
            <a:chOff x="3451753" y="1072260"/>
            <a:chExt cx="404185" cy="461665"/>
          </a:xfrm>
        </p:grpSpPr>
        <p:sp>
          <p:nvSpPr>
            <p:cNvPr id="144" name="Oval 143"/>
            <p:cNvSpPr/>
            <p:nvPr/>
          </p:nvSpPr>
          <p:spPr>
            <a:xfrm>
              <a:off x="3451753" y="1102557"/>
              <a:ext cx="404185" cy="404185"/>
            </a:xfrm>
            <a:prstGeom prst="ellipse">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5" name="TextBox 144"/>
            <p:cNvSpPr txBox="1"/>
            <p:nvPr/>
          </p:nvSpPr>
          <p:spPr>
            <a:xfrm>
              <a:off x="3465168" y="1072260"/>
              <a:ext cx="381836" cy="461665"/>
            </a:xfrm>
            <a:prstGeom prst="rect">
              <a:avLst/>
            </a:prstGeom>
            <a:noFill/>
          </p:spPr>
          <p:txBody>
            <a:bodyPr wrap="none" rtlCol="0">
              <a:spAutoFit/>
            </a:bodyPr>
            <a:lstStyle/>
            <a:p>
              <a:r>
                <a:rPr lang="en-US" sz="2400" dirty="0">
                  <a:solidFill>
                    <a:schemeClr val="bg1"/>
                  </a:solidFill>
                  <a:latin typeface="Roboto Black"/>
                  <a:cs typeface="Roboto Black"/>
                </a:rPr>
                <a:t>B</a:t>
              </a:r>
            </a:p>
          </p:txBody>
        </p:sp>
      </p:grpSp>
      <p:grpSp>
        <p:nvGrpSpPr>
          <p:cNvPr id="20" name="Group 19"/>
          <p:cNvGrpSpPr/>
          <p:nvPr/>
        </p:nvGrpSpPr>
        <p:grpSpPr>
          <a:xfrm>
            <a:off x="1142442" y="1103003"/>
            <a:ext cx="404185" cy="461665"/>
            <a:chOff x="993099" y="609586"/>
            <a:chExt cx="404185" cy="461665"/>
          </a:xfrm>
        </p:grpSpPr>
        <p:sp>
          <p:nvSpPr>
            <p:cNvPr id="147" name="Oval 146"/>
            <p:cNvSpPr/>
            <p:nvPr/>
          </p:nvSpPr>
          <p:spPr>
            <a:xfrm>
              <a:off x="993099" y="651079"/>
              <a:ext cx="404185" cy="404185"/>
            </a:xfrm>
            <a:prstGeom prst="ellipse">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8" name="TextBox 147"/>
            <p:cNvSpPr txBox="1"/>
            <p:nvPr/>
          </p:nvSpPr>
          <p:spPr>
            <a:xfrm>
              <a:off x="1005075" y="609586"/>
              <a:ext cx="380232" cy="461665"/>
            </a:xfrm>
            <a:prstGeom prst="rect">
              <a:avLst/>
            </a:prstGeom>
            <a:noFill/>
          </p:spPr>
          <p:txBody>
            <a:bodyPr wrap="none" rtlCol="0">
              <a:spAutoFit/>
            </a:bodyPr>
            <a:lstStyle/>
            <a:p>
              <a:r>
                <a:rPr lang="en-US" sz="2400" dirty="0">
                  <a:solidFill>
                    <a:schemeClr val="bg1"/>
                  </a:solidFill>
                  <a:latin typeface="Roboto Black"/>
                  <a:cs typeface="Roboto Black"/>
                </a:rPr>
                <a:t>A</a:t>
              </a:r>
            </a:p>
          </p:txBody>
        </p:sp>
      </p:grpSp>
      <p:grpSp>
        <p:nvGrpSpPr>
          <p:cNvPr id="152" name="Group 151"/>
          <p:cNvGrpSpPr/>
          <p:nvPr/>
        </p:nvGrpSpPr>
        <p:grpSpPr>
          <a:xfrm>
            <a:off x="898040" y="3768693"/>
            <a:ext cx="404185" cy="461665"/>
            <a:chOff x="3451753" y="1069676"/>
            <a:chExt cx="404185" cy="461665"/>
          </a:xfrm>
        </p:grpSpPr>
        <p:sp>
          <p:nvSpPr>
            <p:cNvPr id="153" name="Oval 152"/>
            <p:cNvSpPr/>
            <p:nvPr/>
          </p:nvSpPr>
          <p:spPr>
            <a:xfrm>
              <a:off x="3451753" y="1102557"/>
              <a:ext cx="404185" cy="404185"/>
            </a:xfrm>
            <a:prstGeom prst="ellipse">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4" name="TextBox 153"/>
            <p:cNvSpPr txBox="1"/>
            <p:nvPr/>
          </p:nvSpPr>
          <p:spPr>
            <a:xfrm>
              <a:off x="3465120" y="1069676"/>
              <a:ext cx="381836" cy="461665"/>
            </a:xfrm>
            <a:prstGeom prst="rect">
              <a:avLst/>
            </a:prstGeom>
            <a:noFill/>
          </p:spPr>
          <p:txBody>
            <a:bodyPr wrap="none" rtlCol="0">
              <a:spAutoFit/>
            </a:bodyPr>
            <a:lstStyle/>
            <a:p>
              <a:r>
                <a:rPr lang="en-US" sz="2400" dirty="0" smtClean="0">
                  <a:solidFill>
                    <a:schemeClr val="bg1"/>
                  </a:solidFill>
                  <a:latin typeface="Roboto Black"/>
                  <a:cs typeface="Roboto Black"/>
                </a:rPr>
                <a:t>C</a:t>
              </a:r>
              <a:endParaRPr lang="en-US" sz="2400" dirty="0">
                <a:solidFill>
                  <a:schemeClr val="bg1"/>
                </a:solidFill>
                <a:latin typeface="Roboto Black"/>
                <a:cs typeface="Roboto Black"/>
              </a:endParaRPr>
            </a:p>
          </p:txBody>
        </p:sp>
      </p:grpSp>
      <p:grpSp>
        <p:nvGrpSpPr>
          <p:cNvPr id="166" name="Group 165"/>
          <p:cNvGrpSpPr/>
          <p:nvPr/>
        </p:nvGrpSpPr>
        <p:grpSpPr>
          <a:xfrm>
            <a:off x="5514648" y="1046465"/>
            <a:ext cx="404185" cy="461665"/>
            <a:chOff x="993099" y="609586"/>
            <a:chExt cx="404185" cy="461665"/>
          </a:xfrm>
        </p:grpSpPr>
        <p:sp>
          <p:nvSpPr>
            <p:cNvPr id="167" name="Oval 166"/>
            <p:cNvSpPr/>
            <p:nvPr/>
          </p:nvSpPr>
          <p:spPr>
            <a:xfrm>
              <a:off x="993099" y="651079"/>
              <a:ext cx="404185" cy="404185"/>
            </a:xfrm>
            <a:prstGeom prst="ellipse">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8" name="TextBox 167"/>
            <p:cNvSpPr txBox="1"/>
            <p:nvPr/>
          </p:nvSpPr>
          <p:spPr>
            <a:xfrm>
              <a:off x="1005075" y="609586"/>
              <a:ext cx="380232" cy="461665"/>
            </a:xfrm>
            <a:prstGeom prst="rect">
              <a:avLst/>
            </a:prstGeom>
            <a:noFill/>
          </p:spPr>
          <p:txBody>
            <a:bodyPr wrap="none" rtlCol="0">
              <a:spAutoFit/>
            </a:bodyPr>
            <a:lstStyle/>
            <a:p>
              <a:r>
                <a:rPr lang="en-US" sz="2400" dirty="0">
                  <a:solidFill>
                    <a:schemeClr val="bg1"/>
                  </a:solidFill>
                  <a:latin typeface="Roboto Black"/>
                  <a:cs typeface="Roboto Black"/>
                </a:rPr>
                <a:t>A</a:t>
              </a:r>
            </a:p>
          </p:txBody>
        </p:sp>
      </p:grpSp>
      <p:grpSp>
        <p:nvGrpSpPr>
          <p:cNvPr id="169" name="Group 168"/>
          <p:cNvGrpSpPr/>
          <p:nvPr/>
        </p:nvGrpSpPr>
        <p:grpSpPr>
          <a:xfrm>
            <a:off x="5523077" y="1991774"/>
            <a:ext cx="404185" cy="461665"/>
            <a:chOff x="3451753" y="1072260"/>
            <a:chExt cx="404185" cy="461665"/>
          </a:xfrm>
        </p:grpSpPr>
        <p:sp>
          <p:nvSpPr>
            <p:cNvPr id="170" name="Oval 169"/>
            <p:cNvSpPr/>
            <p:nvPr/>
          </p:nvSpPr>
          <p:spPr>
            <a:xfrm>
              <a:off x="3451753" y="1102557"/>
              <a:ext cx="404185" cy="404185"/>
            </a:xfrm>
            <a:prstGeom prst="ellipse">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1" name="TextBox 170"/>
            <p:cNvSpPr txBox="1"/>
            <p:nvPr/>
          </p:nvSpPr>
          <p:spPr>
            <a:xfrm>
              <a:off x="3465168" y="1072260"/>
              <a:ext cx="381836" cy="461665"/>
            </a:xfrm>
            <a:prstGeom prst="rect">
              <a:avLst/>
            </a:prstGeom>
            <a:noFill/>
          </p:spPr>
          <p:txBody>
            <a:bodyPr wrap="none" rtlCol="0">
              <a:spAutoFit/>
            </a:bodyPr>
            <a:lstStyle/>
            <a:p>
              <a:r>
                <a:rPr lang="en-US" sz="2400" dirty="0">
                  <a:solidFill>
                    <a:schemeClr val="bg1"/>
                  </a:solidFill>
                  <a:latin typeface="Roboto Black"/>
                  <a:cs typeface="Roboto Black"/>
                </a:rPr>
                <a:t>B</a:t>
              </a:r>
            </a:p>
          </p:txBody>
        </p:sp>
      </p:grpSp>
      <p:grpSp>
        <p:nvGrpSpPr>
          <p:cNvPr id="172" name="Group 171"/>
          <p:cNvGrpSpPr/>
          <p:nvPr/>
        </p:nvGrpSpPr>
        <p:grpSpPr>
          <a:xfrm>
            <a:off x="5527683" y="2937084"/>
            <a:ext cx="404185" cy="461665"/>
            <a:chOff x="3451753" y="1069676"/>
            <a:chExt cx="404185" cy="461665"/>
          </a:xfrm>
        </p:grpSpPr>
        <p:sp>
          <p:nvSpPr>
            <p:cNvPr id="173" name="Oval 172"/>
            <p:cNvSpPr/>
            <p:nvPr/>
          </p:nvSpPr>
          <p:spPr>
            <a:xfrm>
              <a:off x="3451753" y="1102557"/>
              <a:ext cx="404185" cy="404185"/>
            </a:xfrm>
            <a:prstGeom prst="ellipse">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4" name="TextBox 173"/>
            <p:cNvSpPr txBox="1"/>
            <p:nvPr/>
          </p:nvSpPr>
          <p:spPr>
            <a:xfrm>
              <a:off x="3465120" y="1069676"/>
              <a:ext cx="381836" cy="461665"/>
            </a:xfrm>
            <a:prstGeom prst="rect">
              <a:avLst/>
            </a:prstGeom>
            <a:noFill/>
          </p:spPr>
          <p:txBody>
            <a:bodyPr wrap="none" rtlCol="0">
              <a:spAutoFit/>
            </a:bodyPr>
            <a:lstStyle/>
            <a:p>
              <a:r>
                <a:rPr lang="en-US" sz="2400" dirty="0" smtClean="0">
                  <a:solidFill>
                    <a:schemeClr val="bg1"/>
                  </a:solidFill>
                  <a:latin typeface="Roboto Black"/>
                  <a:cs typeface="Roboto Black"/>
                </a:rPr>
                <a:t>C</a:t>
              </a:r>
              <a:endParaRPr lang="en-US" sz="2400" dirty="0">
                <a:solidFill>
                  <a:schemeClr val="bg1"/>
                </a:solidFill>
                <a:latin typeface="Roboto Black"/>
                <a:cs typeface="Roboto Black"/>
              </a:endParaRPr>
            </a:p>
          </p:txBody>
        </p:sp>
      </p:grpSp>
      <p:sp>
        <p:nvSpPr>
          <p:cNvPr id="30" name="TextBox 29"/>
          <p:cNvSpPr txBox="1"/>
          <p:nvPr/>
        </p:nvSpPr>
        <p:spPr>
          <a:xfrm>
            <a:off x="6064250" y="1086327"/>
            <a:ext cx="2622550" cy="369332"/>
          </a:xfrm>
          <a:prstGeom prst="rect">
            <a:avLst/>
          </a:prstGeom>
          <a:noFill/>
        </p:spPr>
        <p:txBody>
          <a:bodyPr wrap="square" rtlCol="0">
            <a:spAutoFit/>
          </a:bodyPr>
          <a:lstStyle/>
          <a:p>
            <a:r>
              <a:rPr lang="en-US" dirty="0" smtClean="0"/>
              <a:t>Aggregators</a:t>
            </a:r>
            <a:endParaRPr lang="en-US" dirty="0"/>
          </a:p>
        </p:txBody>
      </p:sp>
      <p:sp>
        <p:nvSpPr>
          <p:cNvPr id="175" name="TextBox 174"/>
          <p:cNvSpPr txBox="1"/>
          <p:nvPr/>
        </p:nvSpPr>
        <p:spPr>
          <a:xfrm>
            <a:off x="6064250" y="2022071"/>
            <a:ext cx="2622550" cy="369332"/>
          </a:xfrm>
          <a:prstGeom prst="rect">
            <a:avLst/>
          </a:prstGeom>
          <a:noFill/>
        </p:spPr>
        <p:txBody>
          <a:bodyPr wrap="square" rtlCol="0">
            <a:spAutoFit/>
          </a:bodyPr>
          <a:lstStyle/>
          <a:p>
            <a:r>
              <a:rPr lang="en-US" dirty="0" smtClean="0"/>
              <a:t>Experts</a:t>
            </a:r>
            <a:endParaRPr lang="en-US" dirty="0"/>
          </a:p>
        </p:txBody>
      </p:sp>
      <p:sp>
        <p:nvSpPr>
          <p:cNvPr id="176" name="TextBox 175"/>
          <p:cNvSpPr txBox="1"/>
          <p:nvPr/>
        </p:nvSpPr>
        <p:spPr>
          <a:xfrm>
            <a:off x="6064250" y="2978199"/>
            <a:ext cx="2622550" cy="369332"/>
          </a:xfrm>
          <a:prstGeom prst="rect">
            <a:avLst/>
          </a:prstGeom>
          <a:noFill/>
        </p:spPr>
        <p:txBody>
          <a:bodyPr wrap="square" rtlCol="0">
            <a:spAutoFit/>
          </a:bodyPr>
          <a:lstStyle/>
          <a:p>
            <a:r>
              <a:rPr lang="en-US" dirty="0" smtClean="0"/>
              <a:t>Newbies</a:t>
            </a:r>
            <a:endParaRPr lang="en-US" dirty="0"/>
          </a:p>
        </p:txBody>
      </p:sp>
      <p:sp>
        <p:nvSpPr>
          <p:cNvPr id="64" name="Rectangle 63"/>
          <p:cNvSpPr/>
          <p:nvPr/>
        </p:nvSpPr>
        <p:spPr>
          <a:xfrm>
            <a:off x="1106259" y="208341"/>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5" name="Rectangle 64"/>
          <p:cNvSpPr/>
          <p:nvPr/>
        </p:nvSpPr>
        <p:spPr>
          <a:xfrm>
            <a:off x="1" y="27234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Rectangle 65"/>
          <p:cNvSpPr/>
          <p:nvPr/>
        </p:nvSpPr>
        <p:spPr>
          <a:xfrm>
            <a:off x="548641" y="27234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Rectangle 70"/>
          <p:cNvSpPr/>
          <p:nvPr/>
        </p:nvSpPr>
        <p:spPr>
          <a:xfrm>
            <a:off x="8046720" y="27234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8595360" y="27234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Shape 8841"/>
          <p:cNvSpPr/>
          <p:nvPr/>
        </p:nvSpPr>
        <p:spPr>
          <a:xfrm>
            <a:off x="952799" y="174601"/>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spTree>
    <p:extLst>
      <p:ext uri="{BB962C8B-B14F-4D97-AF65-F5344CB8AC3E}">
        <p14:creationId xmlns:p14="http://schemas.microsoft.com/office/powerpoint/2010/main" val="21709163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70"/>
          <p:cNvSpPr>
            <a:spLocks noGrp="1"/>
          </p:cNvSpPr>
          <p:nvPr>
            <p:ph type="title"/>
          </p:nvPr>
        </p:nvSpPr>
        <p:spPr>
          <a:xfrm>
            <a:off x="1532191" y="273360"/>
            <a:ext cx="6514529" cy="422542"/>
          </a:xfrm>
          <a:solidFill>
            <a:schemeClr val="accent3"/>
          </a:solidFill>
          <a:ln>
            <a:solidFill>
              <a:schemeClr val="accent3"/>
            </a:solidFill>
          </a:ln>
        </p:spPr>
        <p:txBody>
          <a:bodyPr>
            <a:normAutofit/>
          </a:bodyPr>
          <a:lstStyle/>
          <a:p>
            <a:r>
              <a:rPr lang="en-US" dirty="0" smtClean="0">
                <a:solidFill>
                  <a:schemeClr val="bg1"/>
                </a:solidFill>
              </a:rPr>
              <a:t>Staying Current</a:t>
            </a:r>
            <a:endParaRPr lang="en-US" dirty="0">
              <a:solidFill>
                <a:schemeClr val="bg1"/>
              </a:solidFill>
            </a:endParaRPr>
          </a:p>
        </p:txBody>
      </p:sp>
      <p:sp>
        <p:nvSpPr>
          <p:cNvPr id="72" name="Text Placeholder 71"/>
          <p:cNvSpPr>
            <a:spLocks noGrp="1"/>
          </p:cNvSpPr>
          <p:nvPr>
            <p:ph type="body" sz="quarter" idx="13"/>
          </p:nvPr>
        </p:nvSpPr>
        <p:spPr>
          <a:xfrm>
            <a:off x="548641" y="1057275"/>
            <a:ext cx="3732389" cy="447675"/>
          </a:xfrm>
        </p:spPr>
        <p:txBody>
          <a:bodyPr>
            <a:normAutofit/>
          </a:bodyPr>
          <a:lstStyle/>
          <a:p>
            <a:pPr marL="0" indent="0">
              <a:buNone/>
            </a:pPr>
            <a:r>
              <a:rPr lang="en-US" sz="2000" dirty="0" smtClean="0">
                <a:solidFill>
                  <a:schemeClr val="tx2">
                    <a:lumMod val="50000"/>
                  </a:schemeClr>
                </a:solidFill>
              </a:rPr>
              <a:t>Staging Content:</a:t>
            </a:r>
            <a:endParaRPr lang="en-US" sz="2000" dirty="0"/>
          </a:p>
        </p:txBody>
      </p:sp>
      <p:sp>
        <p:nvSpPr>
          <p:cNvPr id="22" name="Shape 118"/>
          <p:cNvSpPr/>
          <p:nvPr/>
        </p:nvSpPr>
        <p:spPr>
          <a:xfrm>
            <a:off x="5570529" y="3651267"/>
            <a:ext cx="1533597" cy="428064"/>
          </a:xfrm>
          <a:custGeom>
            <a:avLst/>
            <a:gdLst/>
            <a:ahLst/>
            <a:cxnLst>
              <a:cxn ang="0">
                <a:pos x="wd2" y="hd2"/>
              </a:cxn>
              <a:cxn ang="5400000">
                <a:pos x="wd2" y="hd2"/>
              </a:cxn>
              <a:cxn ang="10800000">
                <a:pos x="wd2" y="hd2"/>
              </a:cxn>
              <a:cxn ang="16200000">
                <a:pos x="wd2" y="hd2"/>
              </a:cxn>
            </a:cxnLst>
            <a:rect l="0" t="0" r="r" b="b"/>
            <a:pathLst>
              <a:path w="21600" h="19688" extrusionOk="0">
                <a:moveTo>
                  <a:pt x="0" y="0"/>
                </a:moveTo>
                <a:cubicBezTo>
                  <a:pt x="3456" y="3480"/>
                  <a:pt x="7051" y="5270"/>
                  <a:pt x="10668" y="5313"/>
                </a:cubicBezTo>
                <a:cubicBezTo>
                  <a:pt x="14373" y="5356"/>
                  <a:pt x="18059" y="3565"/>
                  <a:pt x="21600" y="0"/>
                </a:cubicBezTo>
                <a:cubicBezTo>
                  <a:pt x="20523" y="5984"/>
                  <a:pt x="18982" y="10935"/>
                  <a:pt x="17133" y="14353"/>
                </a:cubicBezTo>
                <a:cubicBezTo>
                  <a:pt x="13211" y="21600"/>
                  <a:pt x="8409" y="21408"/>
                  <a:pt x="4491" y="14118"/>
                </a:cubicBezTo>
                <a:cubicBezTo>
                  <a:pt x="2658" y="10706"/>
                  <a:pt x="1114" y="5853"/>
                  <a:pt x="0"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23" name="Shape 119"/>
          <p:cNvSpPr/>
          <p:nvPr/>
        </p:nvSpPr>
        <p:spPr>
          <a:xfrm>
            <a:off x="5437349" y="3331515"/>
            <a:ext cx="1807362" cy="444419"/>
          </a:xfrm>
          <a:custGeom>
            <a:avLst/>
            <a:gdLst/>
            <a:ahLst/>
            <a:cxnLst>
              <a:cxn ang="0">
                <a:pos x="wd2" y="hd2"/>
              </a:cxn>
              <a:cxn ang="5400000">
                <a:pos x="wd2" y="hd2"/>
              </a:cxn>
              <a:cxn ang="10800000">
                <a:pos x="wd2" y="hd2"/>
              </a:cxn>
              <a:cxn ang="16200000">
                <a:pos x="wd2" y="hd2"/>
              </a:cxn>
            </a:cxnLst>
            <a:rect l="0" t="0" r="r" b="b"/>
            <a:pathLst>
              <a:path w="21600" h="21586" extrusionOk="0">
                <a:moveTo>
                  <a:pt x="0" y="0"/>
                </a:moveTo>
                <a:cubicBezTo>
                  <a:pt x="3529" y="4192"/>
                  <a:pt x="7187" y="6308"/>
                  <a:pt x="10864" y="6283"/>
                </a:cubicBezTo>
                <a:cubicBezTo>
                  <a:pt x="14498" y="6259"/>
                  <a:pt x="18112" y="4143"/>
                  <a:pt x="21600" y="0"/>
                </a:cubicBezTo>
                <a:cubicBezTo>
                  <a:pt x="21477" y="2789"/>
                  <a:pt x="21281" y="5517"/>
                  <a:pt x="21015" y="8136"/>
                </a:cubicBezTo>
                <a:cubicBezTo>
                  <a:pt x="20733" y="10918"/>
                  <a:pt x="20374" y="13561"/>
                  <a:pt x="19944" y="16013"/>
                </a:cubicBezTo>
                <a:cubicBezTo>
                  <a:pt x="16964" y="19695"/>
                  <a:pt x="13866" y="21573"/>
                  <a:pt x="10751" y="21586"/>
                </a:cubicBezTo>
                <a:cubicBezTo>
                  <a:pt x="7636" y="21600"/>
                  <a:pt x="4539" y="19750"/>
                  <a:pt x="1557" y="16097"/>
                </a:cubicBezTo>
                <a:cubicBezTo>
                  <a:pt x="1145" y="13574"/>
                  <a:pt x="803" y="10875"/>
                  <a:pt x="537" y="8048"/>
                </a:cubicBezTo>
                <a:cubicBezTo>
                  <a:pt x="291" y="5446"/>
                  <a:pt x="112" y="2750"/>
                  <a:pt x="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24" name="Shape 120"/>
          <p:cNvSpPr/>
          <p:nvPr/>
        </p:nvSpPr>
        <p:spPr>
          <a:xfrm>
            <a:off x="5416309" y="3012891"/>
            <a:ext cx="1844740" cy="453583"/>
          </a:xfrm>
          <a:custGeom>
            <a:avLst/>
            <a:gdLst/>
            <a:ahLst/>
            <a:cxnLst>
              <a:cxn ang="0">
                <a:pos x="wd2" y="hd2"/>
              </a:cxn>
              <a:cxn ang="5400000">
                <a:pos x="wd2" y="hd2"/>
              </a:cxn>
              <a:cxn ang="10800000">
                <a:pos x="wd2" y="hd2"/>
              </a:cxn>
              <a:cxn ang="16200000">
                <a:pos x="wd2" y="hd2"/>
              </a:cxn>
            </a:cxnLst>
            <a:rect l="0" t="0" r="r" b="b"/>
            <a:pathLst>
              <a:path w="21584" h="21589" extrusionOk="0">
                <a:moveTo>
                  <a:pt x="119" y="0"/>
                </a:moveTo>
                <a:cubicBezTo>
                  <a:pt x="1539" y="2272"/>
                  <a:pt x="3012" y="3939"/>
                  <a:pt x="4513" y="4981"/>
                </a:cubicBezTo>
                <a:cubicBezTo>
                  <a:pt x="6587" y="6421"/>
                  <a:pt x="8699" y="6657"/>
                  <a:pt x="10808" y="6634"/>
                </a:cubicBezTo>
                <a:cubicBezTo>
                  <a:pt x="12822" y="6612"/>
                  <a:pt x="14839" y="6354"/>
                  <a:pt x="16825" y="5055"/>
                </a:cubicBezTo>
                <a:cubicBezTo>
                  <a:pt x="18408" y="4020"/>
                  <a:pt x="19963" y="2327"/>
                  <a:pt x="21465" y="0"/>
                </a:cubicBezTo>
                <a:cubicBezTo>
                  <a:pt x="21546" y="2509"/>
                  <a:pt x="21586" y="5038"/>
                  <a:pt x="21584" y="7569"/>
                </a:cubicBezTo>
                <a:cubicBezTo>
                  <a:pt x="21582" y="10190"/>
                  <a:pt x="21536" y="12808"/>
                  <a:pt x="21445" y="15403"/>
                </a:cubicBezTo>
                <a:cubicBezTo>
                  <a:pt x="18002" y="19495"/>
                  <a:pt x="14434" y="21578"/>
                  <a:pt x="10847" y="21589"/>
                </a:cubicBezTo>
                <a:cubicBezTo>
                  <a:pt x="7256" y="21600"/>
                  <a:pt x="3683" y="19534"/>
                  <a:pt x="234" y="15453"/>
                </a:cubicBezTo>
                <a:cubicBezTo>
                  <a:pt x="101" y="12911"/>
                  <a:pt x="24" y="10325"/>
                  <a:pt x="5" y="7726"/>
                </a:cubicBezTo>
                <a:cubicBezTo>
                  <a:pt x="-14" y="5142"/>
                  <a:pt x="24" y="2556"/>
                  <a:pt x="119" y="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25" name="Shape 121"/>
          <p:cNvSpPr/>
          <p:nvPr/>
        </p:nvSpPr>
        <p:spPr>
          <a:xfrm>
            <a:off x="5421522" y="2676580"/>
            <a:ext cx="1835074" cy="485257"/>
          </a:xfrm>
          <a:custGeom>
            <a:avLst/>
            <a:gdLst/>
            <a:ahLst/>
            <a:cxnLst>
              <a:cxn ang="0">
                <a:pos x="wd2" y="hd2"/>
              </a:cxn>
              <a:cxn ang="5400000">
                <a:pos x="wd2" y="hd2"/>
              </a:cxn>
              <a:cxn ang="10800000">
                <a:pos x="wd2" y="hd2"/>
              </a:cxn>
              <a:cxn ang="16200000">
                <a:pos x="wd2" y="hd2"/>
              </a:cxn>
            </a:cxnLst>
            <a:rect l="0" t="0" r="r" b="b"/>
            <a:pathLst>
              <a:path w="21600" h="21531" extrusionOk="0">
                <a:moveTo>
                  <a:pt x="1514" y="11"/>
                </a:moveTo>
                <a:cubicBezTo>
                  <a:pt x="1158" y="2180"/>
                  <a:pt x="855" y="4464"/>
                  <a:pt x="607" y="6837"/>
                </a:cubicBezTo>
                <a:cubicBezTo>
                  <a:pt x="335" y="9437"/>
                  <a:pt x="132" y="12131"/>
                  <a:pt x="0" y="14881"/>
                </a:cubicBezTo>
                <a:cubicBezTo>
                  <a:pt x="1374" y="17124"/>
                  <a:pt x="2808" y="18784"/>
                  <a:pt x="4276" y="19836"/>
                </a:cubicBezTo>
                <a:cubicBezTo>
                  <a:pt x="6445" y="21390"/>
                  <a:pt x="8662" y="21600"/>
                  <a:pt x="10874" y="21514"/>
                </a:cubicBezTo>
                <a:cubicBezTo>
                  <a:pt x="13435" y="21415"/>
                  <a:pt x="16001" y="20917"/>
                  <a:pt x="18492" y="18739"/>
                </a:cubicBezTo>
                <a:cubicBezTo>
                  <a:pt x="19550" y="17814"/>
                  <a:pt x="20589" y="16589"/>
                  <a:pt x="21600" y="15072"/>
                </a:cubicBezTo>
                <a:cubicBezTo>
                  <a:pt x="21523" y="12461"/>
                  <a:pt x="21369" y="9892"/>
                  <a:pt x="21139" y="7412"/>
                </a:cubicBezTo>
                <a:cubicBezTo>
                  <a:pt x="20898" y="4807"/>
                  <a:pt x="20576" y="2320"/>
                  <a:pt x="20180" y="0"/>
                </a:cubicBezTo>
                <a:cubicBezTo>
                  <a:pt x="17051" y="1892"/>
                  <a:pt x="13886" y="2830"/>
                  <a:pt x="10716" y="2805"/>
                </a:cubicBezTo>
                <a:cubicBezTo>
                  <a:pt x="7634" y="2781"/>
                  <a:pt x="4558" y="1847"/>
                  <a:pt x="1514" y="11"/>
                </a:cubicBezTo>
                <a:close/>
              </a:path>
            </a:pathLst>
          </a:custGeom>
          <a:solidFill>
            <a:schemeClr val="accent5"/>
          </a:solidFill>
          <a:ln w="12700" cap="flat">
            <a:noFill/>
            <a:miter lim="400000"/>
          </a:ln>
          <a:effectLst/>
        </p:spPr>
        <p:txBody>
          <a:bodyPr wrap="square" lIns="0" tIns="0" rIns="0" bIns="0" numCol="1" anchor="ctr">
            <a:noAutofit/>
          </a:bodyPr>
          <a:lstStyle/>
          <a:p>
            <a:pPr lvl="0">
              <a:defRPr sz="2400"/>
            </a:pPr>
            <a:endParaRPr/>
          </a:p>
        </p:txBody>
      </p:sp>
      <p:sp>
        <p:nvSpPr>
          <p:cNvPr id="27" name="Shape 123"/>
          <p:cNvSpPr/>
          <p:nvPr/>
        </p:nvSpPr>
        <p:spPr>
          <a:xfrm>
            <a:off x="5552763" y="2525780"/>
            <a:ext cx="1576535" cy="30285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28" name="Shape 124"/>
          <p:cNvSpPr/>
          <p:nvPr/>
        </p:nvSpPr>
        <p:spPr>
          <a:xfrm>
            <a:off x="5292425" y="766495"/>
            <a:ext cx="1067587" cy="3419979"/>
          </a:xfrm>
          <a:custGeom>
            <a:avLst/>
            <a:gdLst/>
            <a:ahLst/>
            <a:cxnLst>
              <a:cxn ang="0">
                <a:pos x="wd2" y="hd2"/>
              </a:cxn>
              <a:cxn ang="5400000">
                <a:pos x="wd2" y="hd2"/>
              </a:cxn>
              <a:cxn ang="10800000">
                <a:pos x="wd2" y="hd2"/>
              </a:cxn>
              <a:cxn ang="16200000">
                <a:pos x="wd2" y="hd2"/>
              </a:cxn>
            </a:cxnLst>
            <a:rect l="0" t="0" r="r" b="b"/>
            <a:pathLst>
              <a:path w="21323" h="21522" extrusionOk="0">
                <a:moveTo>
                  <a:pt x="20725" y="0"/>
                </a:moveTo>
                <a:lnTo>
                  <a:pt x="20725" y="559"/>
                </a:lnTo>
                <a:lnTo>
                  <a:pt x="16371" y="559"/>
                </a:lnTo>
                <a:cubicBezTo>
                  <a:pt x="15681" y="535"/>
                  <a:pt x="15062" y="693"/>
                  <a:pt x="14997" y="911"/>
                </a:cubicBezTo>
                <a:cubicBezTo>
                  <a:pt x="14924" y="1160"/>
                  <a:pt x="15582" y="1368"/>
                  <a:pt x="16371" y="1347"/>
                </a:cubicBezTo>
                <a:lnTo>
                  <a:pt x="17189" y="1347"/>
                </a:lnTo>
                <a:lnTo>
                  <a:pt x="17189" y="9396"/>
                </a:lnTo>
                <a:cubicBezTo>
                  <a:pt x="8569" y="9926"/>
                  <a:pt x="2409" y="12332"/>
                  <a:pt x="2589" y="15098"/>
                </a:cubicBezTo>
                <a:cubicBezTo>
                  <a:pt x="2798" y="18297"/>
                  <a:pt x="11170" y="20841"/>
                  <a:pt x="21323" y="20792"/>
                </a:cubicBezTo>
                <a:lnTo>
                  <a:pt x="21323" y="21520"/>
                </a:lnTo>
                <a:cubicBezTo>
                  <a:pt x="9870" y="21600"/>
                  <a:pt x="356" y="18755"/>
                  <a:pt x="9" y="15148"/>
                </a:cubicBezTo>
                <a:cubicBezTo>
                  <a:pt x="-277" y="12168"/>
                  <a:pt x="6008" y="9522"/>
                  <a:pt x="15161" y="8767"/>
                </a:cubicBezTo>
                <a:lnTo>
                  <a:pt x="15161" y="1778"/>
                </a:lnTo>
                <a:cubicBezTo>
                  <a:pt x="13871" y="1649"/>
                  <a:pt x="13038" y="1256"/>
                  <a:pt x="13153" y="832"/>
                </a:cubicBezTo>
                <a:cubicBezTo>
                  <a:pt x="13269" y="405"/>
                  <a:pt x="14313" y="61"/>
                  <a:pt x="15662" y="5"/>
                </a:cubicBezTo>
                <a:lnTo>
                  <a:pt x="20725" y="0"/>
                </a:ln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sp>
        <p:nvSpPr>
          <p:cNvPr id="29" name="Shape 125"/>
          <p:cNvSpPr/>
          <p:nvPr/>
        </p:nvSpPr>
        <p:spPr>
          <a:xfrm>
            <a:off x="6309720" y="766495"/>
            <a:ext cx="1075088" cy="3419979"/>
          </a:xfrm>
          <a:custGeom>
            <a:avLst/>
            <a:gdLst/>
            <a:ahLst/>
            <a:cxnLst>
              <a:cxn ang="0">
                <a:pos x="wd2" y="hd2"/>
              </a:cxn>
              <a:cxn ang="5400000">
                <a:pos x="wd2" y="hd2"/>
              </a:cxn>
              <a:cxn ang="10800000">
                <a:pos x="wd2" y="hd2"/>
              </a:cxn>
              <a:cxn ang="16200000">
                <a:pos x="wd2" y="hd2"/>
              </a:cxn>
            </a:cxnLst>
            <a:rect l="0" t="0" r="r" b="b"/>
            <a:pathLst>
              <a:path w="21325" h="21522" extrusionOk="0">
                <a:moveTo>
                  <a:pt x="0" y="0"/>
                </a:moveTo>
                <a:lnTo>
                  <a:pt x="0" y="559"/>
                </a:lnTo>
                <a:lnTo>
                  <a:pt x="5067" y="559"/>
                </a:lnTo>
                <a:cubicBezTo>
                  <a:pt x="5752" y="535"/>
                  <a:pt x="6367" y="693"/>
                  <a:pt x="6431" y="911"/>
                </a:cubicBezTo>
                <a:cubicBezTo>
                  <a:pt x="6504" y="1160"/>
                  <a:pt x="5851" y="1368"/>
                  <a:pt x="5067" y="1347"/>
                </a:cubicBezTo>
                <a:lnTo>
                  <a:pt x="4255" y="1347"/>
                </a:lnTo>
                <a:lnTo>
                  <a:pt x="4255" y="9396"/>
                </a:lnTo>
                <a:cubicBezTo>
                  <a:pt x="12815" y="9926"/>
                  <a:pt x="18933" y="12332"/>
                  <a:pt x="18753" y="15098"/>
                </a:cubicBezTo>
                <a:cubicBezTo>
                  <a:pt x="18546" y="18297"/>
                  <a:pt x="10232" y="20841"/>
                  <a:pt x="149" y="20792"/>
                </a:cubicBezTo>
                <a:lnTo>
                  <a:pt x="149" y="21520"/>
                </a:lnTo>
                <a:cubicBezTo>
                  <a:pt x="11522" y="21600"/>
                  <a:pt x="20972" y="18755"/>
                  <a:pt x="21316" y="15148"/>
                </a:cubicBezTo>
                <a:cubicBezTo>
                  <a:pt x="21600" y="12168"/>
                  <a:pt x="15359" y="9522"/>
                  <a:pt x="6269" y="8767"/>
                </a:cubicBezTo>
                <a:lnTo>
                  <a:pt x="6269" y="1778"/>
                </a:lnTo>
                <a:cubicBezTo>
                  <a:pt x="7549" y="1649"/>
                  <a:pt x="8377" y="1256"/>
                  <a:pt x="8262" y="832"/>
                </a:cubicBezTo>
                <a:cubicBezTo>
                  <a:pt x="8147" y="405"/>
                  <a:pt x="7110" y="61"/>
                  <a:pt x="5771" y="5"/>
                </a:cubicBezTo>
                <a:lnTo>
                  <a:pt x="0" y="0"/>
                </a:ln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sp>
        <p:nvSpPr>
          <p:cNvPr id="55" name="Shape 122"/>
          <p:cNvSpPr/>
          <p:nvPr/>
        </p:nvSpPr>
        <p:spPr>
          <a:xfrm>
            <a:off x="6335653" y="2676580"/>
            <a:ext cx="923170" cy="1406491"/>
          </a:xfrm>
          <a:custGeom>
            <a:avLst/>
            <a:gdLst/>
            <a:ahLst/>
            <a:cxnLst>
              <a:cxn ang="0">
                <a:pos x="wd2" y="hd2"/>
              </a:cxn>
              <a:cxn ang="5400000">
                <a:pos x="wd2" y="hd2"/>
              </a:cxn>
              <a:cxn ang="10800000">
                <a:pos x="wd2" y="hd2"/>
              </a:cxn>
              <a:cxn ang="16200000">
                <a:pos x="wd2" y="hd2"/>
              </a:cxn>
            </a:cxnLst>
            <a:rect l="0" t="0" r="r" b="b"/>
            <a:pathLst>
              <a:path w="20182" h="21600" extrusionOk="0">
                <a:moveTo>
                  <a:pt x="6866" y="2057"/>
                </a:moveTo>
                <a:cubicBezTo>
                  <a:pt x="9933" y="5096"/>
                  <a:pt x="11042" y="8901"/>
                  <a:pt x="9921" y="12542"/>
                </a:cubicBezTo>
                <a:cubicBezTo>
                  <a:pt x="8718" y="16455"/>
                  <a:pt x="5075" y="19780"/>
                  <a:pt x="0" y="21600"/>
                </a:cubicBezTo>
                <a:cubicBezTo>
                  <a:pt x="6222" y="21600"/>
                  <a:pt x="12092" y="19573"/>
                  <a:pt x="15894" y="16114"/>
                </a:cubicBezTo>
                <a:cubicBezTo>
                  <a:pt x="21013" y="11456"/>
                  <a:pt x="21600" y="5083"/>
                  <a:pt x="17379" y="0"/>
                </a:cubicBezTo>
                <a:cubicBezTo>
                  <a:pt x="16479" y="302"/>
                  <a:pt x="15558" y="574"/>
                  <a:pt x="14621" y="815"/>
                </a:cubicBezTo>
                <a:cubicBezTo>
                  <a:pt x="12121" y="1457"/>
                  <a:pt x="9515" y="1875"/>
                  <a:pt x="6866" y="2057"/>
                </a:cubicBezTo>
                <a:close/>
              </a:path>
            </a:pathLst>
          </a:custGeom>
          <a:solidFill>
            <a:srgbClr val="000000">
              <a:alpha val="8000"/>
            </a:srgbClr>
          </a:solidFill>
          <a:ln w="12700" cap="flat">
            <a:noFill/>
            <a:miter lim="400000"/>
          </a:ln>
          <a:effectLst/>
        </p:spPr>
        <p:txBody>
          <a:bodyPr wrap="square" lIns="0" tIns="0" rIns="0" bIns="0" numCol="1" anchor="ctr">
            <a:noAutofit/>
          </a:bodyPr>
          <a:lstStyle/>
          <a:p>
            <a:pPr lvl="0">
              <a:defRPr sz="2400"/>
            </a:pPr>
            <a:endParaRPr/>
          </a:p>
        </p:txBody>
      </p:sp>
      <p:sp>
        <p:nvSpPr>
          <p:cNvPr id="56" name="Rectangle 55"/>
          <p:cNvSpPr/>
          <p:nvPr/>
        </p:nvSpPr>
        <p:spPr>
          <a:xfrm>
            <a:off x="6787985" y="2750912"/>
            <a:ext cx="365806"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57" name="Rectangle 56"/>
          <p:cNvSpPr/>
          <p:nvPr/>
        </p:nvSpPr>
        <p:spPr>
          <a:xfrm>
            <a:off x="5471176" y="3043634"/>
            <a:ext cx="41549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58" name="Rectangle 57"/>
          <p:cNvSpPr/>
          <p:nvPr/>
        </p:nvSpPr>
        <p:spPr>
          <a:xfrm>
            <a:off x="5877818" y="3687237"/>
            <a:ext cx="39946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59" name="Rectangle 58"/>
          <p:cNvSpPr/>
          <p:nvPr/>
        </p:nvSpPr>
        <p:spPr>
          <a:xfrm>
            <a:off x="6185511" y="3427288"/>
            <a:ext cx="381836"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0" name="Rectangle 59"/>
          <p:cNvSpPr/>
          <p:nvPr/>
        </p:nvSpPr>
        <p:spPr>
          <a:xfrm>
            <a:off x="6449947" y="3677329"/>
            <a:ext cx="381836"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1" name="Rectangle 60"/>
          <p:cNvSpPr/>
          <p:nvPr/>
        </p:nvSpPr>
        <p:spPr>
          <a:xfrm>
            <a:off x="6821131" y="3060123"/>
            <a:ext cx="365805"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2" name="Rectangle 61"/>
          <p:cNvSpPr/>
          <p:nvPr/>
        </p:nvSpPr>
        <p:spPr>
          <a:xfrm>
            <a:off x="6764946" y="3351307"/>
            <a:ext cx="375123" cy="369332"/>
          </a:xfrm>
          <a:prstGeom prst="rect">
            <a:avLst/>
          </a:prstGeom>
          <a:noFill/>
        </p:spPr>
        <p:txBody>
          <a:bodyPr wrap="square" lIns="91440" tIns="45720" rIns="91440" bIns="45720">
            <a:spAutoFit/>
          </a:bodyPr>
          <a:lstStyle/>
          <a:p>
            <a:pPr algn="ctr"/>
            <a:r>
              <a:rPr lang="en-US" dirty="0">
                <a:solidFill>
                  <a:schemeClr val="bg1"/>
                </a:solidFill>
                <a:latin typeface="FontAwesome" pitchFamily="2" charset="0"/>
              </a:rPr>
              <a:t></a:t>
            </a:r>
          </a:p>
        </p:txBody>
      </p:sp>
      <p:sp>
        <p:nvSpPr>
          <p:cNvPr id="63" name="Rectangle 62"/>
          <p:cNvSpPr/>
          <p:nvPr/>
        </p:nvSpPr>
        <p:spPr>
          <a:xfrm>
            <a:off x="5490034" y="2728811"/>
            <a:ext cx="365805"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4" name="Rectangle 63"/>
          <p:cNvSpPr/>
          <p:nvPr/>
        </p:nvSpPr>
        <p:spPr>
          <a:xfrm>
            <a:off x="6173135" y="3128870"/>
            <a:ext cx="41549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5" name="Rectangle 64"/>
          <p:cNvSpPr/>
          <p:nvPr/>
        </p:nvSpPr>
        <p:spPr>
          <a:xfrm>
            <a:off x="6202238" y="2800232"/>
            <a:ext cx="365805"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6" name="Rectangle 65"/>
          <p:cNvSpPr/>
          <p:nvPr/>
        </p:nvSpPr>
        <p:spPr>
          <a:xfrm>
            <a:off x="5567850" y="3359458"/>
            <a:ext cx="39946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30" name="Rectangle 29"/>
          <p:cNvSpPr/>
          <p:nvPr/>
        </p:nvSpPr>
        <p:spPr>
          <a:xfrm>
            <a:off x="1104424" y="210311"/>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31" name="Rectangle 30"/>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548641"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Shape 8841"/>
          <p:cNvSpPr/>
          <p:nvPr/>
        </p:nvSpPr>
        <p:spPr>
          <a:xfrm>
            <a:off x="950964" y="176571"/>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sp>
        <p:nvSpPr>
          <p:cNvPr id="2" name="TextBox 1"/>
          <p:cNvSpPr txBox="1"/>
          <p:nvPr/>
        </p:nvSpPr>
        <p:spPr>
          <a:xfrm>
            <a:off x="785121" y="2730858"/>
            <a:ext cx="3252911" cy="430979"/>
          </a:xfrm>
          <a:prstGeom prst="rect">
            <a:avLst/>
          </a:prstGeom>
        </p:spPr>
        <p:txBody>
          <a:bodyPr vert="horz" wrap="square" lIns="91430" tIns="45715" rIns="91430" bIns="45715" rtlCol="0">
            <a:noAutofit/>
          </a:bodyPr>
          <a:lstStyle/>
          <a:p>
            <a:r>
              <a:rPr lang="en-US" dirty="0" smtClean="0">
                <a:solidFill>
                  <a:schemeClr val="tx2">
                    <a:lumMod val="50000"/>
                  </a:schemeClr>
                </a:solidFill>
              </a:rPr>
              <a:t>Gather </a:t>
            </a:r>
            <a:r>
              <a:rPr lang="en-US" dirty="0">
                <a:solidFill>
                  <a:schemeClr val="tx2">
                    <a:lumMod val="50000"/>
                  </a:schemeClr>
                </a:solidFill>
              </a:rPr>
              <a:t>sources on a </a:t>
            </a:r>
            <a:r>
              <a:rPr lang="en-US" dirty="0" smtClean="0">
                <a:solidFill>
                  <a:schemeClr val="tx2">
                    <a:lumMod val="50000"/>
                  </a:schemeClr>
                </a:solidFill>
              </a:rPr>
              <a:t>topic</a:t>
            </a:r>
            <a:endParaRPr lang="en-US" dirty="0"/>
          </a:p>
        </p:txBody>
      </p:sp>
    </p:spTree>
    <p:extLst>
      <p:ext uri="{BB962C8B-B14F-4D97-AF65-F5344CB8AC3E}">
        <p14:creationId xmlns:p14="http://schemas.microsoft.com/office/powerpoint/2010/main" val="16505936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034" y="273360"/>
            <a:ext cx="5790526" cy="422542"/>
          </a:xfrm>
          <a:solidFill>
            <a:schemeClr val="accent6"/>
          </a:solidFill>
          <a:ln>
            <a:solidFill>
              <a:schemeClr val="accent6"/>
            </a:solidFill>
          </a:ln>
        </p:spPr>
        <p:txBody>
          <a:bodyPr/>
          <a:lstStyle/>
          <a:p>
            <a:r>
              <a:rPr lang="en-US" dirty="0" smtClean="0">
                <a:solidFill>
                  <a:schemeClr val="bg1"/>
                </a:solidFill>
              </a:rPr>
              <a:t>Techniques</a:t>
            </a:r>
            <a:endParaRPr lang="en-US" dirty="0">
              <a:solidFill>
                <a:schemeClr val="bg1"/>
              </a:solidFill>
            </a:endParaRPr>
          </a:p>
        </p:txBody>
      </p:sp>
      <p:sp>
        <p:nvSpPr>
          <p:cNvPr id="14" name="Rectangle 13"/>
          <p:cNvSpPr/>
          <p:nvPr/>
        </p:nvSpPr>
        <p:spPr>
          <a:xfrm>
            <a:off x="7498080"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949440"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9" name="Group 18"/>
          <p:cNvGrpSpPr/>
          <p:nvPr/>
        </p:nvGrpSpPr>
        <p:grpSpPr>
          <a:xfrm>
            <a:off x="0" y="192244"/>
            <a:ext cx="595035" cy="584775"/>
            <a:chOff x="-96730" y="194743"/>
            <a:chExt cx="595035" cy="584775"/>
          </a:xfrm>
        </p:grpSpPr>
        <p:sp>
          <p:nvSpPr>
            <p:cNvPr id="13" name="Rectangle 12"/>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96730" y="194743"/>
              <a:ext cx="595035" cy="584775"/>
            </a:xfrm>
            <a:prstGeom prst="rect">
              <a:avLst/>
            </a:prstGeom>
            <a:solidFill>
              <a:schemeClr val="accent6"/>
            </a:solidFill>
            <a:ln>
              <a:solidFill>
                <a:schemeClr val="accent6"/>
              </a:solidFill>
            </a:ln>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
        <p:nvSpPr>
          <p:cNvPr id="20" name="Rectangle 19"/>
          <p:cNvSpPr/>
          <p:nvPr/>
        </p:nvSpPr>
        <p:spPr>
          <a:xfrm>
            <a:off x="6393180"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034" y="971550"/>
            <a:ext cx="3097448" cy="3200400"/>
          </a:xfrm>
          <a:prstGeom prst="rect">
            <a:avLst/>
          </a:prstGeom>
        </p:spPr>
      </p:pic>
      <p:sp>
        <p:nvSpPr>
          <p:cNvPr id="21" name="TextBox 20"/>
          <p:cNvSpPr txBox="1"/>
          <p:nvPr/>
        </p:nvSpPr>
        <p:spPr>
          <a:xfrm>
            <a:off x="3810000" y="971550"/>
            <a:ext cx="5059680" cy="3200400"/>
          </a:xfrm>
          <a:prstGeom prst="rect">
            <a:avLst/>
          </a:prstGeom>
        </p:spPr>
        <p:txBody>
          <a:bodyPr vert="horz" wrap="square" lIns="91430" tIns="45715" rIns="91430" bIns="45715" rtlCol="0" anchor="t">
            <a:normAutofit/>
          </a:bodyPr>
          <a:lstStyle/>
          <a:p>
            <a:r>
              <a:rPr lang="en-US" sz="2400" b="1" dirty="0" smtClean="0">
                <a:latin typeface="Roboto Light" panose="02000000000000000000" pitchFamily="2" charset="0"/>
                <a:ea typeface="Roboto Light" panose="02000000000000000000" pitchFamily="2" charset="0"/>
              </a:rPr>
              <a:t>Benefit</a:t>
            </a:r>
          </a:p>
          <a:p>
            <a:pPr marL="342900" indent="-34290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Tiny toes can precisely touch keys</a:t>
            </a:r>
          </a:p>
          <a:p>
            <a:pPr marL="342900" indent="-342900">
              <a:buFont typeface="+mj-lt"/>
              <a:buAutoNum type="arabicPeriod"/>
            </a:pPr>
            <a:endParaRPr lang="en-US" dirty="0">
              <a:latin typeface="Roboto Light" panose="02000000000000000000" pitchFamily="2" charset="0"/>
              <a:ea typeface="Roboto Light" panose="02000000000000000000" pitchFamily="2" charset="0"/>
            </a:endParaRPr>
          </a:p>
          <a:p>
            <a:pPr marL="342900" indent="-342900">
              <a:buFont typeface="+mj-lt"/>
              <a:buAutoNum type="arabicPeriod"/>
            </a:pPr>
            <a:endParaRPr lang="en-US" dirty="0" smtClean="0">
              <a:latin typeface="Roboto Light" panose="02000000000000000000" pitchFamily="2" charset="0"/>
              <a:ea typeface="Roboto Light" panose="02000000000000000000" pitchFamily="2" charset="0"/>
            </a:endParaRPr>
          </a:p>
          <a:p>
            <a:r>
              <a:rPr lang="en-US" sz="2400" b="1" dirty="0">
                <a:latin typeface="Roboto Light" panose="02000000000000000000" pitchFamily="2" charset="0"/>
                <a:ea typeface="Roboto Light" panose="02000000000000000000" pitchFamily="2" charset="0"/>
              </a:rPr>
              <a:t>Drawback</a:t>
            </a: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Need head control, so must be older</a:t>
            </a:r>
          </a:p>
          <a:p>
            <a:pPr marL="342900" indent="-342900">
              <a:buFont typeface="+mj-lt"/>
              <a:buAutoNum type="arabicPeriod"/>
            </a:pPr>
            <a:endParaRPr lang="en-US" dirty="0"/>
          </a:p>
          <a:p>
            <a:endParaRPr lang="en-US" dirty="0" smtClean="0"/>
          </a:p>
        </p:txBody>
      </p:sp>
    </p:spTree>
    <p:extLst>
      <p:ext uri="{BB962C8B-B14F-4D97-AF65-F5344CB8AC3E}">
        <p14:creationId xmlns:p14="http://schemas.microsoft.com/office/powerpoint/2010/main" val="324191644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itle 98"/>
          <p:cNvSpPr>
            <a:spLocks noGrp="1"/>
          </p:cNvSpPr>
          <p:nvPr>
            <p:ph type="title"/>
          </p:nvPr>
        </p:nvSpPr>
        <p:spPr>
          <a:xfrm>
            <a:off x="1523455" y="263165"/>
            <a:ext cx="6527291" cy="422542"/>
          </a:xfrm>
          <a:solidFill>
            <a:schemeClr val="accent3"/>
          </a:solidFill>
          <a:ln>
            <a:solidFill>
              <a:schemeClr val="accent3"/>
            </a:solidFill>
          </a:ln>
        </p:spPr>
        <p:txBody>
          <a:bodyPr vert="horz" lIns="91430" tIns="45715" rIns="91430" bIns="45715" rtlCol="0" anchor="ctr">
            <a:normAutofit/>
          </a:bodyPr>
          <a:lstStyle/>
          <a:p>
            <a:r>
              <a:rPr lang="en-US" dirty="0" smtClean="0">
                <a:solidFill>
                  <a:schemeClr val="bg1"/>
                </a:solidFill>
              </a:rPr>
              <a:t>Staying Current</a:t>
            </a:r>
            <a:endParaRPr lang="en-US" dirty="0">
              <a:solidFill>
                <a:schemeClr val="bg1"/>
              </a:solidFill>
            </a:endParaRPr>
          </a:p>
        </p:txBody>
      </p:sp>
      <p:grpSp>
        <p:nvGrpSpPr>
          <p:cNvPr id="96" name="Group 95"/>
          <p:cNvGrpSpPr/>
          <p:nvPr/>
        </p:nvGrpSpPr>
        <p:grpSpPr>
          <a:xfrm>
            <a:off x="855969" y="887216"/>
            <a:ext cx="2479043" cy="3751344"/>
            <a:chOff x="855969" y="887216"/>
            <a:chExt cx="2479043" cy="3751344"/>
          </a:xfrm>
        </p:grpSpPr>
        <p:sp>
          <p:nvSpPr>
            <p:cNvPr id="10" name="Rectangle 9"/>
            <p:cNvSpPr/>
            <p:nvPr/>
          </p:nvSpPr>
          <p:spPr>
            <a:xfrm>
              <a:off x="1001199" y="1198444"/>
              <a:ext cx="623889" cy="707886"/>
            </a:xfrm>
            <a:prstGeom prst="rect">
              <a:avLst/>
            </a:prstGeom>
            <a:noFill/>
          </p:spPr>
          <p:txBody>
            <a:bodyPr wrap="none" lIns="91440" tIns="45720" rIns="91440" bIns="45720">
              <a:spAutoFit/>
            </a:bodyPr>
            <a:lstStyle/>
            <a:p>
              <a:pPr algn="ctr"/>
              <a:r>
                <a:rPr lang="en-US" sz="4000" dirty="0" smtClean="0">
                  <a:ln w="0"/>
                  <a:effectLst>
                    <a:outerShdw blurRad="38100" dist="19050" dir="2700000" algn="tl" rotWithShape="0">
                      <a:schemeClr val="dk1">
                        <a:alpha val="40000"/>
                      </a:schemeClr>
                    </a:outerShdw>
                  </a:effectLst>
                  <a:latin typeface="FontAwesome" pitchFamily="2" charset="0"/>
                </a:rPr>
                <a:t></a:t>
              </a:r>
              <a:endParaRPr lang="en-US" sz="40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17" name="Rectangle 16"/>
            <p:cNvSpPr/>
            <p:nvPr/>
          </p:nvSpPr>
          <p:spPr>
            <a:xfrm>
              <a:off x="1004618" y="3007344"/>
              <a:ext cx="583813" cy="1631216"/>
            </a:xfrm>
            <a:prstGeom prst="rect">
              <a:avLst/>
            </a:prstGeom>
            <a:noFill/>
          </p:spPr>
          <p:txBody>
            <a:bodyPr wrap="none" lIns="91440" tIns="45720" rIns="91440" bIns="45720">
              <a:spAutoFit/>
            </a:bodyPr>
            <a:lstStyle/>
            <a:p>
              <a:pPr algn="ctr"/>
              <a:r>
                <a:rPr lang="en-US" sz="10000" dirty="0">
                  <a:latin typeface="baby icons" panose="02000500000000000000" pitchFamily="2" charset="0"/>
                </a:rPr>
                <a:t>H</a:t>
              </a:r>
              <a:endParaRPr lang="en-US" sz="10000" b="0" cap="none" spc="0" dirty="0">
                <a:ln w="0"/>
                <a:solidFill>
                  <a:schemeClr val="tx1"/>
                </a:solidFill>
                <a:effectLst>
                  <a:outerShdw blurRad="38100" dist="19050" dir="2700000" algn="tl" rotWithShape="0">
                    <a:schemeClr val="dk1">
                      <a:alpha val="40000"/>
                    </a:schemeClr>
                  </a:outerShdw>
                </a:effectLst>
                <a:latin typeface="baby icons" panose="02000500000000000000" pitchFamily="2" charset="0"/>
              </a:endParaRP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746" y="3121762"/>
              <a:ext cx="239525" cy="239525"/>
            </a:xfrm>
            <a:prstGeom prst="rect">
              <a:avLst/>
            </a:prstGeom>
          </p:spPr>
        </p:pic>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4640" y="887216"/>
              <a:ext cx="1690165" cy="368456"/>
            </a:xfrm>
            <a:prstGeom prst="rect">
              <a:avLst/>
            </a:prstGeom>
          </p:spPr>
        </p:pic>
        <p:sp>
          <p:nvSpPr>
            <p:cNvPr id="49" name="Rectangle 48"/>
            <p:cNvSpPr/>
            <p:nvPr/>
          </p:nvSpPr>
          <p:spPr>
            <a:xfrm>
              <a:off x="1712359" y="2241785"/>
              <a:ext cx="630301"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pic>
          <p:nvPicPr>
            <p:cNvPr id="50" name="Picture 4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42011" y="1240012"/>
              <a:ext cx="612648" cy="612648"/>
            </a:xfrm>
            <a:prstGeom prst="rect">
              <a:avLst/>
            </a:prstGeom>
          </p:spPr>
        </p:pic>
        <p:pic>
          <p:nvPicPr>
            <p:cNvPr id="51" name="Picture 5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23399" y="1246063"/>
              <a:ext cx="612648" cy="612648"/>
            </a:xfrm>
            <a:prstGeom prst="rect">
              <a:avLst/>
            </a:prstGeom>
          </p:spPr>
        </p:pic>
        <p:sp>
          <p:nvSpPr>
            <p:cNvPr id="53" name="Rounded Rectangle 52"/>
            <p:cNvSpPr/>
            <p:nvPr/>
          </p:nvSpPr>
          <p:spPr>
            <a:xfrm>
              <a:off x="855969" y="1703024"/>
              <a:ext cx="2363482" cy="203305"/>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7" name="Straight Connector 56"/>
            <p:cNvCxnSpPr/>
            <p:nvPr/>
          </p:nvCxnSpPr>
          <p:spPr>
            <a:xfrm>
              <a:off x="2037710" y="1906329"/>
              <a:ext cx="0" cy="544771"/>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a:stCxn id="21" idx="1"/>
            </p:cNvCxnSpPr>
            <p:nvPr/>
          </p:nvCxnSpPr>
          <p:spPr>
            <a:xfrm flipH="1">
              <a:off x="1444625" y="3241525"/>
              <a:ext cx="463121" cy="374800"/>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a:stCxn id="21" idx="3"/>
            </p:cNvCxnSpPr>
            <p:nvPr/>
          </p:nvCxnSpPr>
          <p:spPr>
            <a:xfrm>
              <a:off x="2147271" y="3241525"/>
              <a:ext cx="465737" cy="430363"/>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2027508" y="3007344"/>
              <a:ext cx="0" cy="128666"/>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pic>
          <p:nvPicPr>
            <p:cNvPr id="44" name="Picture 4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42011" y="3426451"/>
              <a:ext cx="793001" cy="793001"/>
            </a:xfrm>
            <a:prstGeom prst="rect">
              <a:avLst/>
            </a:prstGeom>
          </p:spPr>
        </p:pic>
      </p:grpSp>
      <p:grpSp>
        <p:nvGrpSpPr>
          <p:cNvPr id="95" name="Group 94"/>
          <p:cNvGrpSpPr/>
          <p:nvPr/>
        </p:nvGrpSpPr>
        <p:grpSpPr>
          <a:xfrm>
            <a:off x="7707162" y="1146708"/>
            <a:ext cx="976549" cy="3137909"/>
            <a:chOff x="7707162" y="1146708"/>
            <a:chExt cx="976549" cy="3137909"/>
          </a:xfrm>
        </p:grpSpPr>
        <p:sp>
          <p:nvSpPr>
            <p:cNvPr id="7" name="Rectangle 6"/>
            <p:cNvSpPr/>
            <p:nvPr/>
          </p:nvSpPr>
          <p:spPr>
            <a:xfrm>
              <a:off x="7707162" y="3361287"/>
              <a:ext cx="976549"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pic>
          <p:nvPicPr>
            <p:cNvPr id="24" name="Picture 2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89112" y="1146708"/>
              <a:ext cx="612648" cy="612648"/>
            </a:xfrm>
            <a:prstGeom prst="rect">
              <a:avLst/>
            </a:prstGeom>
          </p:spPr>
        </p:pic>
        <p:sp>
          <p:nvSpPr>
            <p:cNvPr id="55" name="Rounded Rectangle 52"/>
            <p:cNvSpPr/>
            <p:nvPr/>
          </p:nvSpPr>
          <p:spPr>
            <a:xfrm>
              <a:off x="7813406" y="1703024"/>
              <a:ext cx="715081" cy="102584"/>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3" name="Straight Connector 82"/>
            <p:cNvCxnSpPr/>
            <p:nvPr/>
          </p:nvCxnSpPr>
          <p:spPr>
            <a:xfrm>
              <a:off x="8195436" y="1801834"/>
              <a:ext cx="0" cy="708004"/>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7965734" y="2236449"/>
              <a:ext cx="459404" cy="923330"/>
            </a:xfrm>
            <a:prstGeom prst="rect">
              <a:avLst/>
            </a:prstGeom>
            <a:noFill/>
          </p:spPr>
          <p:txBody>
            <a:bodyPr wrap="squar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cxnSp>
          <p:nvCxnSpPr>
            <p:cNvPr id="85" name="Straight Connector 84"/>
            <p:cNvCxnSpPr/>
            <p:nvPr/>
          </p:nvCxnSpPr>
          <p:spPr>
            <a:xfrm>
              <a:off x="8194609" y="2991993"/>
              <a:ext cx="827" cy="578450"/>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94" name="Group 93"/>
          <p:cNvGrpSpPr/>
          <p:nvPr/>
        </p:nvGrpSpPr>
        <p:grpSpPr>
          <a:xfrm>
            <a:off x="4324663" y="982999"/>
            <a:ext cx="2392849" cy="3236453"/>
            <a:chOff x="4166232" y="982999"/>
            <a:chExt cx="2392849" cy="3236453"/>
          </a:xfrm>
        </p:grpSpPr>
        <p:sp>
          <p:nvSpPr>
            <p:cNvPr id="3" name="Rectangle 2"/>
            <p:cNvSpPr/>
            <p:nvPr/>
          </p:nvSpPr>
          <p:spPr>
            <a:xfrm>
              <a:off x="4697674" y="2241785"/>
              <a:ext cx="630301"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11" name="Rectangle 10"/>
            <p:cNvSpPr/>
            <p:nvPr/>
          </p:nvSpPr>
          <p:spPr>
            <a:xfrm>
              <a:off x="4263924" y="982999"/>
              <a:ext cx="728084"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pic>
          <p:nvPicPr>
            <p:cNvPr id="31" name="Picture 3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02908" y="1146708"/>
              <a:ext cx="611194" cy="611194"/>
            </a:xfrm>
            <a:prstGeom prst="rect">
              <a:avLst/>
            </a:prstGeom>
          </p:spPr>
        </p:pic>
        <p:pic>
          <p:nvPicPr>
            <p:cNvPr id="47" name="Picture 4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42847" y="1171518"/>
              <a:ext cx="612648" cy="566170"/>
            </a:xfrm>
            <a:prstGeom prst="rect">
              <a:avLst/>
            </a:prstGeom>
          </p:spPr>
        </p:pic>
        <p:sp>
          <p:nvSpPr>
            <p:cNvPr id="54" name="Rounded Rectangle 52"/>
            <p:cNvSpPr/>
            <p:nvPr/>
          </p:nvSpPr>
          <p:spPr>
            <a:xfrm>
              <a:off x="4207245" y="1636026"/>
              <a:ext cx="2067474" cy="196089"/>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2" name="Straight Connector 71"/>
            <p:cNvCxnSpPr/>
            <p:nvPr/>
          </p:nvCxnSpPr>
          <p:spPr>
            <a:xfrm flipH="1">
              <a:off x="4783776" y="3111519"/>
              <a:ext cx="470494" cy="560369"/>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flipH="1">
              <a:off x="5012470" y="1832115"/>
              <a:ext cx="354" cy="618985"/>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flipH="1">
              <a:off x="5760820" y="1832115"/>
              <a:ext cx="354" cy="618985"/>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5493795" y="3121762"/>
              <a:ext cx="423486" cy="584246"/>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5310587" y="2241785"/>
              <a:ext cx="827471"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87" name="Rounded Rectangle 52"/>
            <p:cNvSpPr/>
            <p:nvPr/>
          </p:nvSpPr>
          <p:spPr>
            <a:xfrm>
              <a:off x="4661531" y="3031835"/>
              <a:ext cx="1460272" cy="79684"/>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4166232" y="3296122"/>
              <a:ext cx="728084"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6" name="Rectangle 5"/>
            <p:cNvSpPr/>
            <p:nvPr/>
          </p:nvSpPr>
          <p:spPr>
            <a:xfrm>
              <a:off x="5781304" y="3296122"/>
              <a:ext cx="777777"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grpSp>
      <p:sp>
        <p:nvSpPr>
          <p:cNvPr id="42" name="Rectangle 41"/>
          <p:cNvSpPr/>
          <p:nvPr/>
        </p:nvSpPr>
        <p:spPr>
          <a:xfrm>
            <a:off x="1" y="264124"/>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p:cNvSpPr/>
          <p:nvPr/>
        </p:nvSpPr>
        <p:spPr>
          <a:xfrm>
            <a:off x="548641" y="264124"/>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8046720" y="264124"/>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60" y="264124"/>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948641" y="166376"/>
            <a:ext cx="727544" cy="616121"/>
            <a:chOff x="948641" y="166376"/>
            <a:chExt cx="727544" cy="616121"/>
          </a:xfrm>
        </p:grpSpPr>
        <p:sp>
          <p:nvSpPr>
            <p:cNvPr id="41" name="Rectangle 40"/>
            <p:cNvSpPr/>
            <p:nvPr/>
          </p:nvSpPr>
          <p:spPr>
            <a:xfrm>
              <a:off x="1102831" y="200116"/>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Shape 8841"/>
            <p:cNvSpPr/>
            <p:nvPr/>
          </p:nvSpPr>
          <p:spPr>
            <a:xfrm>
              <a:off x="948641" y="166376"/>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smtClean="0">
                  <a:solidFill>
                    <a:schemeClr val="bg1"/>
                  </a:solidFill>
                </a:rPr>
                <a:t></a:t>
              </a:r>
              <a:endParaRPr lang="en-US" sz="3200" dirty="0">
                <a:solidFill>
                  <a:schemeClr val="bg1"/>
                </a:solidFill>
              </a:endParaRPr>
            </a:p>
          </p:txBody>
        </p:sp>
      </p:grpSp>
    </p:spTree>
    <p:extLst>
      <p:ext uri="{BB962C8B-B14F-4D97-AF65-F5344CB8AC3E}">
        <p14:creationId xmlns:p14="http://schemas.microsoft.com/office/powerpoint/2010/main" val="32922939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Daily Workflow</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3708534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498217" y="2939896"/>
            <a:ext cx="5228238" cy="724664"/>
          </a:xfrm>
        </p:spPr>
        <p:txBody>
          <a:bodyPr>
            <a:noAutofit/>
          </a:bodyPr>
          <a:lstStyle/>
          <a:p>
            <a:r>
              <a:rPr lang="en-US" sz="4000" dirty="0" smtClean="0">
                <a:solidFill>
                  <a:schemeClr val="bg1"/>
                </a:solidFill>
              </a:rPr>
              <a:t>Children &amp; Technology</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793189"/>
            <a:ext cx="1656672" cy="1948162"/>
            <a:chOff x="935145" y="1986925"/>
            <a:chExt cx="1656672" cy="1948162"/>
          </a:xfrm>
        </p:grpSpPr>
        <p:sp>
          <p:nvSpPr>
            <p:cNvPr id="5" name="Oval 4"/>
            <p:cNvSpPr/>
            <p:nvPr/>
          </p:nvSpPr>
          <p:spPr>
            <a:xfrm>
              <a:off x="935145" y="2133632"/>
              <a:ext cx="1654748" cy="1654748"/>
            </a:xfrm>
            <a:prstGeom prst="ellipse">
              <a:avLst/>
            </a:prstGeom>
            <a:solidFill>
              <a:schemeClr val="bg1"/>
            </a:solidFill>
            <a:ln w="7620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5145" y="1986925"/>
              <a:ext cx="1656672" cy="1948162"/>
            </a:xfrm>
            <a:prstGeom prst="rect">
              <a:avLst/>
            </a:prstGeom>
            <a:ln w="12700">
              <a:noFill/>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500" dirty="0">
                  <a:solidFill>
                    <a:schemeClr val="accent4"/>
                  </a:solidFill>
                </a:rPr>
                <a:t></a:t>
              </a:r>
              <a:endParaRPr lang="en-US" sz="8800" dirty="0">
                <a:solidFill>
                  <a:schemeClr val="accent4"/>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21098885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Screen Time</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46715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02514785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5" y="274320"/>
            <a:ext cx="6496824" cy="420624"/>
          </a:xfrm>
          <a:solidFill>
            <a:schemeClr val="accent4"/>
          </a:solidFill>
          <a:ln>
            <a:solidFill>
              <a:schemeClr val="accent4"/>
            </a:solidFill>
          </a:ln>
        </p:spPr>
        <p:txBody>
          <a:bodyPr>
            <a:normAutofit/>
          </a:bodyPr>
          <a:lstStyle/>
          <a:p>
            <a:r>
              <a:rPr lang="en-US" b="0" dirty="0" smtClean="0">
                <a:solidFill>
                  <a:schemeClr val="bg1"/>
                </a:solidFill>
              </a:rPr>
              <a:t>Screen Time</a:t>
            </a:r>
            <a:endParaRPr lang="en-US" b="0" dirty="0">
              <a:solidFill>
                <a:schemeClr val="bg1"/>
              </a:solidFill>
            </a:endParaRPr>
          </a:p>
        </p:txBody>
      </p:sp>
      <p:grpSp>
        <p:nvGrpSpPr>
          <p:cNvPr id="19" name="Group 18"/>
          <p:cNvGrpSpPr/>
          <p:nvPr/>
        </p:nvGrpSpPr>
        <p:grpSpPr>
          <a:xfrm>
            <a:off x="4667873" y="925845"/>
            <a:ext cx="4144670" cy="1320583"/>
            <a:chOff x="4978065" y="2625671"/>
            <a:chExt cx="4144670" cy="1320583"/>
          </a:xfrm>
        </p:grpSpPr>
        <p:sp>
          <p:nvSpPr>
            <p:cNvPr id="312" name="TextBox 311"/>
            <p:cNvSpPr txBox="1"/>
            <p:nvPr/>
          </p:nvSpPr>
          <p:spPr>
            <a:xfrm>
              <a:off x="5455472" y="2992147"/>
              <a:ext cx="3667263" cy="954107"/>
            </a:xfrm>
            <a:prstGeom prst="rect">
              <a:avLst/>
            </a:prstGeom>
            <a:noFill/>
          </p:spPr>
          <p:txBody>
            <a:bodyPr wrap="square" rtlCol="0">
              <a:spAutoFit/>
            </a:bodyPr>
            <a:lstStyle/>
            <a:p>
              <a:pPr>
                <a:lnSpc>
                  <a:spcPct val="200000"/>
                </a:lnSpc>
              </a:pPr>
              <a:r>
                <a:rPr lang="en-US" sz="1400" dirty="0" smtClean="0">
                  <a:solidFill>
                    <a:schemeClr val="tx2">
                      <a:lumMod val="50000"/>
                    </a:schemeClr>
                  </a:solidFill>
                  <a:latin typeface="Roboto Light"/>
                  <a:cs typeface="Roboto Light"/>
                </a:rPr>
                <a:t>Younger than 2 years old – No Screen Time</a:t>
              </a:r>
            </a:p>
            <a:p>
              <a:pPr>
                <a:lnSpc>
                  <a:spcPct val="200000"/>
                </a:lnSpc>
              </a:pPr>
              <a:r>
                <a:rPr lang="en-US" sz="1400" dirty="0" smtClean="0">
                  <a:solidFill>
                    <a:schemeClr val="tx2">
                      <a:lumMod val="50000"/>
                    </a:schemeClr>
                  </a:solidFill>
                  <a:latin typeface="Roboto Light"/>
                  <a:cs typeface="Roboto Light"/>
                </a:rPr>
                <a:t>2 to 18 years old – Limit to 2 hours per day</a:t>
              </a:r>
              <a:endParaRPr lang="en-US" sz="1400" dirty="0">
                <a:solidFill>
                  <a:schemeClr val="tx2">
                    <a:lumMod val="50000"/>
                  </a:schemeClr>
                </a:solidFill>
                <a:latin typeface="Roboto Light"/>
                <a:cs typeface="Roboto Light"/>
              </a:endParaRPr>
            </a:p>
          </p:txBody>
        </p:sp>
        <p:sp>
          <p:nvSpPr>
            <p:cNvPr id="313" name="Title 1"/>
            <p:cNvSpPr txBox="1">
              <a:spLocks/>
            </p:cNvSpPr>
            <p:nvPr/>
          </p:nvSpPr>
          <p:spPr>
            <a:xfrm>
              <a:off x="5500437" y="2730280"/>
              <a:ext cx="2779106" cy="33866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800" b="0" dirty="0" smtClean="0"/>
                <a:t>AAP Recommends</a:t>
              </a:r>
              <a:endParaRPr lang="en-US" sz="1800" b="0" dirty="0"/>
            </a:p>
          </p:txBody>
        </p:sp>
        <p:sp>
          <p:nvSpPr>
            <p:cNvPr id="314" name="Oval 313"/>
            <p:cNvSpPr/>
            <p:nvPr/>
          </p:nvSpPr>
          <p:spPr>
            <a:xfrm>
              <a:off x="5025624" y="269558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2400"/>
            </a:p>
          </p:txBody>
        </p:sp>
        <p:sp>
          <p:nvSpPr>
            <p:cNvPr id="315" name="Shape 8841"/>
            <p:cNvSpPr/>
            <p:nvPr/>
          </p:nvSpPr>
          <p:spPr>
            <a:xfrm>
              <a:off x="4978065" y="2625671"/>
              <a:ext cx="474813" cy="48776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accent2"/>
                  </a:solidFill>
                </a:rPr>
                <a:t></a:t>
              </a:r>
              <a:endParaRPr lang="en-US" sz="1600" dirty="0">
                <a:solidFill>
                  <a:schemeClr val="accent2"/>
                </a:solidFill>
              </a:endParaRPr>
            </a:p>
          </p:txBody>
        </p:sp>
      </p:grpSp>
      <p:grpSp>
        <p:nvGrpSpPr>
          <p:cNvPr id="238" name="Group 237"/>
          <p:cNvGrpSpPr/>
          <p:nvPr/>
        </p:nvGrpSpPr>
        <p:grpSpPr>
          <a:xfrm>
            <a:off x="602967" y="1248216"/>
            <a:ext cx="4064906" cy="2760956"/>
            <a:chOff x="69567" y="1962891"/>
            <a:chExt cx="2867094" cy="1947381"/>
          </a:xfrm>
        </p:grpSpPr>
        <p:sp>
          <p:nvSpPr>
            <p:cNvPr id="239" name="Shape 332"/>
            <p:cNvSpPr/>
            <p:nvPr/>
          </p:nvSpPr>
          <p:spPr>
            <a:xfrm>
              <a:off x="106400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5723" y="290"/>
                  </a:moveTo>
                  <a:lnTo>
                    <a:pt x="5872" y="14246"/>
                  </a:lnTo>
                  <a:cubicBezTo>
                    <a:pt x="6066" y="15738"/>
                    <a:pt x="5353" y="17218"/>
                    <a:pt x="3915" y="18306"/>
                  </a:cubicBezTo>
                  <a:cubicBezTo>
                    <a:pt x="2868" y="19097"/>
                    <a:pt x="1497" y="19629"/>
                    <a:pt x="0" y="19823"/>
                  </a:cubicBezTo>
                  <a:lnTo>
                    <a:pt x="0" y="21600"/>
                  </a:lnTo>
                  <a:lnTo>
                    <a:pt x="21600" y="21600"/>
                  </a:lnTo>
                  <a:lnTo>
                    <a:pt x="21600" y="0"/>
                  </a:lnTo>
                  <a:lnTo>
                    <a:pt x="5723"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240" name="Shape 333"/>
            <p:cNvSpPr/>
            <p:nvPr/>
          </p:nvSpPr>
          <p:spPr>
            <a:xfrm>
              <a:off x="137923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15877" y="290"/>
                  </a:moveTo>
                  <a:lnTo>
                    <a:pt x="15728" y="14246"/>
                  </a:lnTo>
                  <a:cubicBezTo>
                    <a:pt x="15534" y="15738"/>
                    <a:pt x="16247" y="17218"/>
                    <a:pt x="17685" y="18306"/>
                  </a:cubicBezTo>
                  <a:cubicBezTo>
                    <a:pt x="18732" y="19097"/>
                    <a:pt x="20103" y="19629"/>
                    <a:pt x="21600" y="19823"/>
                  </a:cubicBezTo>
                  <a:lnTo>
                    <a:pt x="21600" y="21600"/>
                  </a:lnTo>
                  <a:lnTo>
                    <a:pt x="0" y="21600"/>
                  </a:lnTo>
                  <a:lnTo>
                    <a:pt x="0" y="0"/>
                  </a:lnTo>
                  <a:lnTo>
                    <a:pt x="15877"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241" name="Shape 334"/>
            <p:cNvSpPr/>
            <p:nvPr/>
          </p:nvSpPr>
          <p:spPr>
            <a:xfrm>
              <a:off x="968016" y="3867415"/>
              <a:ext cx="823042" cy="42857"/>
            </a:xfrm>
            <a:prstGeom prst="roundRect">
              <a:avLst>
                <a:gd name="adj" fmla="val 12274"/>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2" name="Shape 335"/>
            <p:cNvSpPr/>
            <p:nvPr/>
          </p:nvSpPr>
          <p:spPr>
            <a:xfrm>
              <a:off x="213197" y="1962891"/>
              <a:ext cx="2332678" cy="1519732"/>
            </a:xfrm>
            <a:prstGeom prst="roundRect">
              <a:avLst>
                <a:gd name="adj" fmla="val 3105"/>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3" name="Shape 336"/>
            <p:cNvSpPr/>
            <p:nvPr/>
          </p:nvSpPr>
          <p:spPr>
            <a:xfrm>
              <a:off x="347543" y="2101786"/>
              <a:ext cx="2063985" cy="1241942"/>
            </a:xfrm>
            <a:prstGeom prst="roundRect">
              <a:avLst>
                <a:gd name="adj" fmla="val 1638"/>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4" name="Shape 337"/>
            <p:cNvSpPr/>
            <p:nvPr/>
          </p:nvSpPr>
          <p:spPr>
            <a:xfrm>
              <a:off x="1343123" y="3376200"/>
              <a:ext cx="72828" cy="728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5" name="Shape 344"/>
            <p:cNvSpPr/>
            <p:nvPr/>
          </p:nvSpPr>
          <p:spPr>
            <a:xfrm>
              <a:off x="385537" y="2139491"/>
              <a:ext cx="576411" cy="507942"/>
            </a:xfrm>
            <a:prstGeom prst="roundRect">
              <a:avLst>
                <a:gd name="adj" fmla="val 2348"/>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6" name="Shape 345"/>
            <p:cNvSpPr/>
            <p:nvPr/>
          </p:nvSpPr>
          <p:spPr>
            <a:xfrm>
              <a:off x="996808" y="2139492"/>
              <a:ext cx="576411" cy="242246"/>
            </a:xfrm>
            <a:prstGeom prst="roundRect">
              <a:avLst>
                <a:gd name="adj" fmla="val 4923"/>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7" name="Shape 346"/>
            <p:cNvSpPr/>
            <p:nvPr/>
          </p:nvSpPr>
          <p:spPr>
            <a:xfrm>
              <a:off x="996808" y="2414425"/>
              <a:ext cx="576411" cy="233822"/>
            </a:xfrm>
            <a:prstGeom prst="roundRect">
              <a:avLst>
                <a:gd name="adj" fmla="val 5100"/>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8" name="Shape 347"/>
            <p:cNvSpPr/>
            <p:nvPr/>
          </p:nvSpPr>
          <p:spPr>
            <a:xfrm>
              <a:off x="1608079" y="2139492"/>
              <a:ext cx="373746" cy="742199"/>
            </a:xfrm>
            <a:prstGeom prst="roundRect">
              <a:avLst>
                <a:gd name="adj" fmla="val 3191"/>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9" name="Shape 348"/>
            <p:cNvSpPr/>
            <p:nvPr/>
          </p:nvSpPr>
          <p:spPr>
            <a:xfrm>
              <a:off x="2016686" y="2139492"/>
              <a:ext cx="356621" cy="742199"/>
            </a:xfrm>
            <a:prstGeom prst="roundRect">
              <a:avLst>
                <a:gd name="adj" fmla="val 3344"/>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0" name="Shape 349"/>
            <p:cNvSpPr/>
            <p:nvPr/>
          </p:nvSpPr>
          <p:spPr>
            <a:xfrm>
              <a:off x="385537" y="2684338"/>
              <a:ext cx="576411" cy="507942"/>
            </a:xfrm>
            <a:prstGeom prst="roundRect">
              <a:avLst>
                <a:gd name="adj" fmla="val 2348"/>
              </a:avLst>
            </a:prstGeom>
            <a:solidFill>
              <a:srgbClr val="18B96E"/>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1" name="Shape 350"/>
            <p:cNvSpPr/>
            <p:nvPr/>
          </p:nvSpPr>
          <p:spPr>
            <a:xfrm>
              <a:off x="996808" y="2684338"/>
              <a:ext cx="576411" cy="507942"/>
            </a:xfrm>
            <a:prstGeom prst="roundRect">
              <a:avLst>
                <a:gd name="adj" fmla="val 2348"/>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2" name="Shape 351"/>
            <p:cNvSpPr/>
            <p:nvPr/>
          </p:nvSpPr>
          <p:spPr>
            <a:xfrm>
              <a:off x="1608080" y="2918307"/>
              <a:ext cx="764133" cy="270292"/>
            </a:xfrm>
            <a:prstGeom prst="roundRect">
              <a:avLst>
                <a:gd name="adj" fmla="val 4412"/>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3" name="Shape 352"/>
            <p:cNvSpPr/>
            <p:nvPr/>
          </p:nvSpPr>
          <p:spPr>
            <a:xfrm>
              <a:off x="346488" y="3228371"/>
              <a:ext cx="2063552" cy="81016"/>
            </a:xfrm>
            <a:prstGeom prst="rect">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7" name="Shape 338"/>
            <p:cNvSpPr/>
            <p:nvPr/>
          </p:nvSpPr>
          <p:spPr>
            <a:xfrm>
              <a:off x="2107424" y="2729418"/>
              <a:ext cx="829237" cy="1180854"/>
            </a:xfrm>
            <a:prstGeom prst="roundRect">
              <a:avLst>
                <a:gd name="adj" fmla="val 4066"/>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8" name="Shape 339"/>
            <p:cNvSpPr/>
            <p:nvPr/>
          </p:nvSpPr>
          <p:spPr>
            <a:xfrm>
              <a:off x="2187577" y="2811800"/>
              <a:ext cx="668930" cy="1016092"/>
            </a:xfrm>
            <a:prstGeom prst="roundRect">
              <a:avLst>
                <a:gd name="adj" fmla="val 2392"/>
              </a:avLst>
            </a:pr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05" name="Shape 340"/>
            <p:cNvSpPr/>
            <p:nvPr/>
          </p:nvSpPr>
          <p:spPr>
            <a:xfrm>
              <a:off x="2496789" y="3845768"/>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2" name="Shape 354"/>
            <p:cNvSpPr/>
            <p:nvPr/>
          </p:nvSpPr>
          <p:spPr>
            <a:xfrm>
              <a:off x="2227379" y="2851476"/>
              <a:ext cx="171652" cy="270292"/>
            </a:xfrm>
            <a:prstGeom prst="roundRect">
              <a:avLst>
                <a:gd name="adj" fmla="val 694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3" name="Shape 355"/>
            <p:cNvSpPr/>
            <p:nvPr/>
          </p:nvSpPr>
          <p:spPr>
            <a:xfrm>
              <a:off x="2435669" y="2851476"/>
              <a:ext cx="171653" cy="270292"/>
            </a:xfrm>
            <a:prstGeom prst="roundRect">
              <a:avLst>
                <a:gd name="adj" fmla="val 694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4" name="Shape 356"/>
            <p:cNvSpPr/>
            <p:nvPr/>
          </p:nvSpPr>
          <p:spPr>
            <a:xfrm>
              <a:off x="2643958" y="2851476"/>
              <a:ext cx="171652" cy="270292"/>
            </a:xfrm>
            <a:prstGeom prst="roundRect">
              <a:avLst>
                <a:gd name="adj" fmla="val 694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5" name="Shape 357"/>
            <p:cNvSpPr/>
            <p:nvPr/>
          </p:nvSpPr>
          <p:spPr>
            <a:xfrm>
              <a:off x="2228868" y="3158438"/>
              <a:ext cx="586317" cy="220882"/>
            </a:xfrm>
            <a:prstGeom prst="roundRect">
              <a:avLst>
                <a:gd name="adj" fmla="val 5399"/>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6" name="Shape 358"/>
            <p:cNvSpPr/>
            <p:nvPr/>
          </p:nvSpPr>
          <p:spPr>
            <a:xfrm>
              <a:off x="2227379" y="3415989"/>
              <a:ext cx="171652" cy="135559"/>
            </a:xfrm>
            <a:prstGeom prst="roundRect">
              <a:avLst>
                <a:gd name="adj" fmla="val 879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7" name="Shape 359"/>
            <p:cNvSpPr/>
            <p:nvPr/>
          </p:nvSpPr>
          <p:spPr>
            <a:xfrm>
              <a:off x="2435669" y="3415989"/>
              <a:ext cx="171653" cy="135559"/>
            </a:xfrm>
            <a:prstGeom prst="roundRect">
              <a:avLst>
                <a:gd name="adj" fmla="val 879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8" name="Shape 360"/>
            <p:cNvSpPr/>
            <p:nvPr/>
          </p:nvSpPr>
          <p:spPr>
            <a:xfrm>
              <a:off x="2643958" y="3415989"/>
              <a:ext cx="171652" cy="135559"/>
            </a:xfrm>
            <a:prstGeom prst="roundRect">
              <a:avLst>
                <a:gd name="adj" fmla="val 879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9" name="Shape 361"/>
            <p:cNvSpPr/>
            <p:nvPr/>
          </p:nvSpPr>
          <p:spPr>
            <a:xfrm>
              <a:off x="2228337" y="3585498"/>
              <a:ext cx="586317" cy="189250"/>
            </a:xfrm>
            <a:prstGeom prst="roundRect">
              <a:avLst>
                <a:gd name="adj" fmla="val 6301"/>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0" name="Shape 341"/>
            <p:cNvSpPr/>
            <p:nvPr/>
          </p:nvSpPr>
          <p:spPr>
            <a:xfrm>
              <a:off x="69567" y="3023789"/>
              <a:ext cx="525297" cy="885136"/>
            </a:xfrm>
            <a:prstGeom prst="roundRect">
              <a:avLst>
                <a:gd name="adj" fmla="val 6418"/>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1" name="Shape 342"/>
            <p:cNvSpPr/>
            <p:nvPr/>
          </p:nvSpPr>
          <p:spPr>
            <a:xfrm>
              <a:off x="111283" y="3122721"/>
              <a:ext cx="441862" cy="663367"/>
            </a:xfrm>
            <a:prstGeom prst="roundRect">
              <a:avLst>
                <a:gd name="adj" fmla="val 2921"/>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2" name="Shape 343"/>
            <p:cNvSpPr/>
            <p:nvPr/>
          </p:nvSpPr>
          <p:spPr>
            <a:xfrm>
              <a:off x="306962" y="3820825"/>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3" name="Shape 353"/>
            <p:cNvSpPr/>
            <p:nvPr/>
          </p:nvSpPr>
          <p:spPr>
            <a:xfrm>
              <a:off x="222504" y="3071484"/>
              <a:ext cx="219423" cy="13987"/>
            </a:xfrm>
            <a:prstGeom prst="roundRect">
              <a:avLst>
                <a:gd name="adj" fmla="val 50000"/>
              </a:avLst>
            </a:pr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4" name="Shape 362"/>
            <p:cNvSpPr/>
            <p:nvPr/>
          </p:nvSpPr>
          <p:spPr>
            <a:xfrm>
              <a:off x="148452" y="3158643"/>
              <a:ext cx="373746" cy="157729"/>
            </a:xfrm>
            <a:prstGeom prst="roundRect">
              <a:avLst>
                <a:gd name="adj" fmla="val 7560"/>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5" name="Shape 363"/>
            <p:cNvSpPr/>
            <p:nvPr/>
          </p:nvSpPr>
          <p:spPr>
            <a:xfrm>
              <a:off x="148903" y="3351570"/>
              <a:ext cx="166510" cy="157729"/>
            </a:xfrm>
            <a:prstGeom prst="roundRect">
              <a:avLst>
                <a:gd name="adj" fmla="val 7560"/>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6" name="Shape 364"/>
            <p:cNvSpPr/>
            <p:nvPr/>
          </p:nvSpPr>
          <p:spPr>
            <a:xfrm>
              <a:off x="353403" y="3351570"/>
              <a:ext cx="166510" cy="157729"/>
            </a:xfrm>
            <a:prstGeom prst="roundRect">
              <a:avLst>
                <a:gd name="adj" fmla="val 7560"/>
              </a:avLst>
            </a:prstGeom>
            <a:solidFill>
              <a:schemeClr val="accent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7" name="Shape 365"/>
            <p:cNvSpPr/>
            <p:nvPr/>
          </p:nvSpPr>
          <p:spPr>
            <a:xfrm>
              <a:off x="147535" y="3545566"/>
              <a:ext cx="373746" cy="194042"/>
            </a:xfrm>
            <a:prstGeom prst="roundRect">
              <a:avLst>
                <a:gd name="adj" fmla="val 6145"/>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53" name="Rectangle 52"/>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7" name="Group 56"/>
          <p:cNvGrpSpPr/>
          <p:nvPr/>
        </p:nvGrpSpPr>
        <p:grpSpPr>
          <a:xfrm>
            <a:off x="1514843" y="210312"/>
            <a:ext cx="727544" cy="548640"/>
            <a:chOff x="950964" y="338501"/>
            <a:chExt cx="727544" cy="548640"/>
          </a:xfrm>
        </p:grpSpPr>
        <p:sp>
          <p:nvSpPr>
            <p:cNvPr id="58" name="Rectangle 57"/>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9" name="Shape 8841"/>
            <p:cNvSpPr/>
            <p:nvPr/>
          </p:nvSpPr>
          <p:spPr>
            <a:xfrm>
              <a:off x="950964" y="368945"/>
              <a:ext cx="727544"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p>
          </p:txBody>
        </p:sp>
      </p:grpSp>
    </p:spTree>
    <p:extLst>
      <p:ext uri="{BB962C8B-B14F-4D97-AF65-F5344CB8AC3E}">
        <p14:creationId xmlns:p14="http://schemas.microsoft.com/office/powerpoint/2010/main" val="352344103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Doctors Don’t Know Nothing</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265771"/>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406288817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From the Corner Office</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265771"/>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80569472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5" y="274320"/>
            <a:ext cx="6493811" cy="420624"/>
          </a:xfrm>
          <a:solidFill>
            <a:schemeClr val="accent4"/>
          </a:solidFill>
          <a:ln>
            <a:solidFill>
              <a:schemeClr val="accent4"/>
            </a:solidFill>
          </a:ln>
        </p:spPr>
        <p:txBody>
          <a:bodyPr>
            <a:normAutofit/>
          </a:bodyPr>
          <a:lstStyle/>
          <a:p>
            <a:r>
              <a:rPr lang="en-US" b="0" dirty="0" smtClean="0">
                <a:solidFill>
                  <a:schemeClr val="bg1"/>
                </a:solidFill>
              </a:rPr>
              <a:t>From the Corner Office</a:t>
            </a:r>
            <a:endParaRPr lang="en-US" b="0" dirty="0">
              <a:solidFill>
                <a:schemeClr val="bg1"/>
              </a:solidFill>
            </a:endParaRPr>
          </a:p>
        </p:txBody>
      </p:sp>
      <p:grpSp>
        <p:nvGrpSpPr>
          <p:cNvPr id="14" name="Group 13"/>
          <p:cNvGrpSpPr/>
          <p:nvPr/>
        </p:nvGrpSpPr>
        <p:grpSpPr>
          <a:xfrm>
            <a:off x="885832" y="953622"/>
            <a:ext cx="1981796" cy="2964352"/>
            <a:chOff x="411710" y="965119"/>
            <a:chExt cx="1981796" cy="2964352"/>
          </a:xfrm>
        </p:grpSpPr>
        <p:grpSp>
          <p:nvGrpSpPr>
            <p:cNvPr id="6" name="Group 5"/>
            <p:cNvGrpSpPr/>
            <p:nvPr/>
          </p:nvGrpSpPr>
          <p:grpSpPr>
            <a:xfrm>
              <a:off x="501821" y="965119"/>
              <a:ext cx="1891685" cy="2964352"/>
              <a:chOff x="466931" y="1085967"/>
              <a:chExt cx="1891685" cy="2964352"/>
            </a:xfrm>
          </p:grpSpPr>
          <p:sp>
            <p:nvSpPr>
              <p:cNvPr id="9" name="TextBox 8"/>
              <p:cNvSpPr txBox="1"/>
              <p:nvPr/>
            </p:nvSpPr>
            <p:spPr>
              <a:xfrm>
                <a:off x="676880" y="3034656"/>
                <a:ext cx="1681736" cy="1015663"/>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Chief Exec of 3D Robotics, former editor of Wired.</a:t>
                </a:r>
              </a:p>
              <a:p>
                <a:endParaRPr lang="en-US" sz="1000" dirty="0" smtClean="0">
                  <a:solidFill>
                    <a:schemeClr val="tx2">
                      <a:lumMod val="50000"/>
                    </a:schemeClr>
                  </a:solidFill>
                  <a:latin typeface="Roboto Light"/>
                  <a:cs typeface="Roboto Light"/>
                </a:endParaRPr>
              </a:p>
              <a:p>
                <a:r>
                  <a:rPr lang="en-US" sz="1000" dirty="0" smtClean="0">
                    <a:solidFill>
                      <a:schemeClr val="tx2">
                        <a:lumMod val="50000"/>
                      </a:schemeClr>
                    </a:solidFill>
                    <a:latin typeface="Roboto Light"/>
                    <a:cs typeface="Roboto Light"/>
                  </a:rPr>
                  <a:t>Kids accuse him of being a fascist and overly concerned about tech.</a:t>
                </a:r>
                <a:endParaRPr lang="en-US" sz="1000" dirty="0">
                  <a:solidFill>
                    <a:schemeClr val="tx2">
                      <a:lumMod val="50000"/>
                    </a:schemeClr>
                  </a:solidFill>
                  <a:latin typeface="Roboto Light"/>
                  <a:cs typeface="Roboto Light"/>
                </a:endParaRPr>
              </a:p>
            </p:txBody>
          </p:sp>
          <p:sp>
            <p:nvSpPr>
              <p:cNvPr id="3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Chris Anderson</a:t>
                </a:r>
                <a:endParaRPr lang="en-US" sz="1200" b="0" dirty="0"/>
              </a:p>
            </p:txBody>
          </p:sp>
          <p:sp>
            <p:nvSpPr>
              <p:cNvPr id="4" name="Rounded Rectangle 3"/>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6" name="Shape 8841"/>
            <p:cNvSpPr/>
            <p:nvPr/>
          </p:nvSpPr>
          <p:spPr>
            <a:xfrm>
              <a:off x="412135" y="2866628"/>
              <a:ext cx="474813" cy="318036"/>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5832" y="999773"/>
              <a:ext cx="1274265" cy="1378412"/>
            </a:xfrm>
            <a:prstGeom prst="rect">
              <a:avLst/>
            </a:prstGeom>
          </p:spPr>
        </p:pic>
        <p:sp>
          <p:nvSpPr>
            <p:cNvPr id="7" name="Oval 6"/>
            <p:cNvSpPr/>
            <p:nvPr/>
          </p:nvSpPr>
          <p:spPr>
            <a:xfrm>
              <a:off x="411710" y="1805024"/>
              <a:ext cx="697816" cy="69781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930" y="2054948"/>
              <a:ext cx="504923" cy="197930"/>
            </a:xfrm>
            <a:prstGeom prst="rect">
              <a:avLst/>
            </a:prstGeom>
          </p:spPr>
        </p:pic>
        <p:sp>
          <p:nvSpPr>
            <p:cNvPr id="45" name="Shape 8841"/>
            <p:cNvSpPr/>
            <p:nvPr/>
          </p:nvSpPr>
          <p:spPr>
            <a:xfrm>
              <a:off x="412134" y="3327515"/>
              <a:ext cx="474813" cy="318036"/>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grpSp>
      <p:grpSp>
        <p:nvGrpSpPr>
          <p:cNvPr id="15" name="Group 14"/>
          <p:cNvGrpSpPr/>
          <p:nvPr/>
        </p:nvGrpSpPr>
        <p:grpSpPr>
          <a:xfrm>
            <a:off x="3739087" y="953622"/>
            <a:ext cx="1999314" cy="3118240"/>
            <a:chOff x="2537024" y="965119"/>
            <a:chExt cx="1999314" cy="3118240"/>
          </a:xfrm>
        </p:grpSpPr>
        <p:grpSp>
          <p:nvGrpSpPr>
            <p:cNvPr id="71" name="Group 70"/>
            <p:cNvGrpSpPr/>
            <p:nvPr/>
          </p:nvGrpSpPr>
          <p:grpSpPr>
            <a:xfrm>
              <a:off x="2644653" y="965119"/>
              <a:ext cx="1891685" cy="3118240"/>
              <a:chOff x="466931" y="1085967"/>
              <a:chExt cx="1891685" cy="3118240"/>
            </a:xfrm>
          </p:grpSpPr>
          <p:sp>
            <p:nvSpPr>
              <p:cNvPr id="77" name="TextBox 76"/>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Chief exec of the </a:t>
                </a:r>
                <a:r>
                  <a:rPr lang="en-US" dirty="0" err="1"/>
                  <a:t>OutCast</a:t>
                </a:r>
                <a:r>
                  <a:rPr lang="en-US" dirty="0"/>
                  <a:t> Agency, a tech-focused communications &amp; marketing firm.</a:t>
                </a:r>
              </a:p>
              <a:p>
                <a:endParaRPr lang="en-US" dirty="0"/>
              </a:p>
              <a:p>
                <a:r>
                  <a:rPr lang="en-US" dirty="0"/>
                  <a:t>On school nights kids only get 30 min on gadgets.</a:t>
                </a:r>
              </a:p>
            </p:txBody>
          </p:sp>
          <p:sp>
            <p:nvSpPr>
              <p:cNvPr id="7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Alex Constantinople</a:t>
                </a:r>
              </a:p>
            </p:txBody>
          </p:sp>
          <p:sp>
            <p:nvSpPr>
              <p:cNvPr id="79" name="Rounded Rectangle 7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2" name="Shape 8841"/>
            <p:cNvSpPr/>
            <p:nvPr/>
          </p:nvSpPr>
          <p:spPr>
            <a:xfrm>
              <a:off x="2554967" y="28635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73" name="Shape 8841"/>
            <p:cNvSpPr/>
            <p:nvPr/>
          </p:nvSpPr>
          <p:spPr>
            <a:xfrm>
              <a:off x="2537024" y="3645551"/>
              <a:ext cx="474813" cy="295209"/>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92237" y="975073"/>
              <a:ext cx="1078562" cy="1427811"/>
            </a:xfrm>
            <a:prstGeom prst="rect">
              <a:avLst/>
            </a:prstGeom>
          </p:spPr>
        </p:pic>
        <p:sp>
          <p:nvSpPr>
            <p:cNvPr id="75" name="Oval 74"/>
            <p:cNvSpPr/>
            <p:nvPr/>
          </p:nvSpPr>
          <p:spPr>
            <a:xfrm>
              <a:off x="2554542" y="18050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86455" y="1932331"/>
              <a:ext cx="433989" cy="433989"/>
            </a:xfrm>
            <a:prstGeom prst="rect">
              <a:avLst/>
            </a:prstGeom>
          </p:spPr>
        </p:pic>
      </p:grpSp>
      <p:grpSp>
        <p:nvGrpSpPr>
          <p:cNvPr id="22" name="Group 21"/>
          <p:cNvGrpSpPr/>
          <p:nvPr/>
        </p:nvGrpSpPr>
        <p:grpSpPr>
          <a:xfrm>
            <a:off x="6609860" y="953622"/>
            <a:ext cx="1982487" cy="3118240"/>
            <a:chOff x="4696682" y="965119"/>
            <a:chExt cx="1982487" cy="3118240"/>
          </a:xfrm>
        </p:grpSpPr>
        <p:grpSp>
          <p:nvGrpSpPr>
            <p:cNvPr id="81" name="Group 80"/>
            <p:cNvGrpSpPr/>
            <p:nvPr/>
          </p:nvGrpSpPr>
          <p:grpSpPr>
            <a:xfrm>
              <a:off x="4787484" y="965119"/>
              <a:ext cx="1891685" cy="3118240"/>
              <a:chOff x="466931" y="1085967"/>
              <a:chExt cx="1891685" cy="3118240"/>
            </a:xfrm>
          </p:grpSpPr>
          <p:sp>
            <p:nvSpPr>
              <p:cNvPr id="87" name="TextBox 86"/>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A founder of Blogger, Twitter and Medium. </a:t>
                </a:r>
              </a:p>
              <a:p>
                <a:endParaRPr lang="en-US" dirty="0"/>
              </a:p>
              <a:p>
                <a:r>
                  <a:rPr lang="en-US" dirty="0"/>
                  <a:t>In lieu of iPads, their 2 young boys have hundreds of books (yes, physical ones)</a:t>
                </a:r>
              </a:p>
            </p:txBody>
          </p:sp>
          <p:sp>
            <p:nvSpPr>
              <p:cNvPr id="8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Evan Williams</a:t>
                </a:r>
              </a:p>
            </p:txBody>
          </p:sp>
          <p:sp>
            <p:nvSpPr>
              <p:cNvPr id="89" name="Rounded Rectangle 8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 name="Shape 8841"/>
            <p:cNvSpPr/>
            <p:nvPr/>
          </p:nvSpPr>
          <p:spPr>
            <a:xfrm>
              <a:off x="4697798" y="2863550"/>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sp>
          <p:nvSpPr>
            <p:cNvPr id="83" name="Shape 8841"/>
            <p:cNvSpPr/>
            <p:nvPr/>
          </p:nvSpPr>
          <p:spPr>
            <a:xfrm>
              <a:off x="4696682" y="3350978"/>
              <a:ext cx="474813" cy="295209"/>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17232" y="981150"/>
              <a:ext cx="942826" cy="1415655"/>
            </a:xfrm>
            <a:prstGeom prst="rect">
              <a:avLst/>
            </a:prstGeom>
          </p:spPr>
        </p:pic>
        <p:sp>
          <p:nvSpPr>
            <p:cNvPr id="85" name="Oval 84"/>
            <p:cNvSpPr/>
            <p:nvPr/>
          </p:nvSpPr>
          <p:spPr>
            <a:xfrm>
              <a:off x="4697373" y="1805024"/>
              <a:ext cx="697816" cy="69781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4716370" y="1821583"/>
              <a:ext cx="646331"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sp>
        <p:nvSpPr>
          <p:cNvPr id="37" name="Rectangle 36"/>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1" name="Group 40"/>
          <p:cNvGrpSpPr/>
          <p:nvPr/>
        </p:nvGrpSpPr>
        <p:grpSpPr>
          <a:xfrm>
            <a:off x="1514843" y="210312"/>
            <a:ext cx="727544" cy="548640"/>
            <a:chOff x="950964" y="338501"/>
            <a:chExt cx="727544" cy="548640"/>
          </a:xfrm>
        </p:grpSpPr>
        <p:sp>
          <p:nvSpPr>
            <p:cNvPr id="42" name="Rectangle 41"/>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3" name="Shape 8841"/>
            <p:cNvSpPr/>
            <p:nvPr/>
          </p:nvSpPr>
          <p:spPr>
            <a:xfrm>
              <a:off x="950964" y="368945"/>
              <a:ext cx="727544"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p>
          </p:txBody>
        </p:sp>
      </p:grpSp>
    </p:spTree>
    <p:extLst>
      <p:ext uri="{BB962C8B-B14F-4D97-AF65-F5344CB8AC3E}">
        <p14:creationId xmlns:p14="http://schemas.microsoft.com/office/powerpoint/2010/main" val="379260591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p:nvPr/>
        </p:nvGrpSpPr>
        <p:grpSpPr>
          <a:xfrm>
            <a:off x="3814027" y="966678"/>
            <a:ext cx="1981796" cy="3118240"/>
            <a:chOff x="411710" y="965119"/>
            <a:chExt cx="1981796" cy="3118240"/>
          </a:xfrm>
        </p:grpSpPr>
        <p:grpSp>
          <p:nvGrpSpPr>
            <p:cNvPr id="14" name="Group 13"/>
            <p:cNvGrpSpPr/>
            <p:nvPr/>
          </p:nvGrpSpPr>
          <p:grpSpPr>
            <a:xfrm>
              <a:off x="411710" y="965119"/>
              <a:ext cx="1981796" cy="3118240"/>
              <a:chOff x="411710" y="965119"/>
              <a:chExt cx="1981796" cy="3118240"/>
            </a:xfrm>
          </p:grpSpPr>
          <p:grpSp>
            <p:nvGrpSpPr>
              <p:cNvPr id="6" name="Group 5"/>
              <p:cNvGrpSpPr/>
              <p:nvPr/>
            </p:nvGrpSpPr>
            <p:grpSpPr>
              <a:xfrm>
                <a:off x="501821" y="965119"/>
                <a:ext cx="1891685" cy="3118240"/>
                <a:chOff x="466931" y="1085967"/>
                <a:chExt cx="1891685" cy="3118240"/>
              </a:xfrm>
            </p:grpSpPr>
            <p:sp>
              <p:nvSpPr>
                <p:cNvPr id="9" name="TextBox 8"/>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The chief executive of Twitter.</a:t>
                  </a:r>
                </a:p>
                <a:p>
                  <a:endParaRPr lang="en-US" dirty="0"/>
                </a:p>
                <a:p>
                  <a:r>
                    <a:rPr lang="en-US" dirty="0"/>
                    <a:t>Allows unlimited use of gadgets as long as their two teenagers are in the living room.</a:t>
                  </a:r>
                </a:p>
              </p:txBody>
            </p:sp>
            <p:sp>
              <p:nvSpPr>
                <p:cNvPr id="3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Dick </a:t>
                  </a:r>
                  <a:r>
                    <a:rPr lang="en-US" sz="1200" b="0" dirty="0" err="1"/>
                    <a:t>Costolo</a:t>
                  </a:r>
                  <a:endParaRPr lang="en-US" sz="1200" b="0" dirty="0"/>
                </a:p>
              </p:txBody>
            </p:sp>
            <p:sp>
              <p:nvSpPr>
                <p:cNvPr id="4" name="Rounded Rectangle 3"/>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6" name="Shape 8841"/>
              <p:cNvSpPr/>
              <p:nvPr/>
            </p:nvSpPr>
            <p:spPr>
              <a:xfrm>
                <a:off x="412135" y="28635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5"/>
                    </a:solidFill>
                  </a:rPr>
                  <a:t></a:t>
                </a:r>
              </a:p>
            </p:txBody>
          </p:sp>
          <p:sp>
            <p:nvSpPr>
              <p:cNvPr id="7" name="Oval 6"/>
              <p:cNvSpPr/>
              <p:nvPr/>
            </p:nvSpPr>
            <p:spPr>
              <a:xfrm>
                <a:off x="411710" y="1805024"/>
                <a:ext cx="697816" cy="69781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Shape 8841"/>
              <p:cNvSpPr/>
              <p:nvPr/>
            </p:nvSpPr>
            <p:spPr>
              <a:xfrm>
                <a:off x="412134" y="3324438"/>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5"/>
                    </a:solidFill>
                  </a:rPr>
                  <a:t></a:t>
                </a:r>
              </a:p>
            </p:txBody>
          </p:sp>
        </p:grpSp>
        <p:sp>
          <p:nvSpPr>
            <p:cNvPr id="8" name="Rectangle 7"/>
            <p:cNvSpPr/>
            <p:nvPr/>
          </p:nvSpPr>
          <p:spPr>
            <a:xfrm>
              <a:off x="454284" y="1828177"/>
              <a:ext cx="612667"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2165" y="1000620"/>
              <a:ext cx="999145" cy="1396185"/>
            </a:xfrm>
            <a:prstGeom prst="rect">
              <a:avLst/>
            </a:prstGeom>
          </p:spPr>
        </p:pic>
      </p:grpSp>
      <p:grpSp>
        <p:nvGrpSpPr>
          <p:cNvPr id="21" name="Group 20"/>
          <p:cNvGrpSpPr/>
          <p:nvPr/>
        </p:nvGrpSpPr>
        <p:grpSpPr>
          <a:xfrm>
            <a:off x="6718546" y="966678"/>
            <a:ext cx="1981796" cy="2964352"/>
            <a:chOff x="4697373" y="965119"/>
            <a:chExt cx="1981796" cy="2964352"/>
          </a:xfrm>
        </p:grpSpPr>
        <p:grpSp>
          <p:nvGrpSpPr>
            <p:cNvPr id="81" name="Group 80"/>
            <p:cNvGrpSpPr/>
            <p:nvPr/>
          </p:nvGrpSpPr>
          <p:grpSpPr>
            <a:xfrm>
              <a:off x="4787484" y="965119"/>
              <a:ext cx="1891685" cy="2964352"/>
              <a:chOff x="466931" y="1085967"/>
              <a:chExt cx="1891685" cy="2964352"/>
            </a:xfrm>
          </p:grpSpPr>
          <p:sp>
            <p:nvSpPr>
              <p:cNvPr id="87" name="TextBox 86"/>
              <p:cNvSpPr txBox="1"/>
              <p:nvPr/>
            </p:nvSpPr>
            <p:spPr>
              <a:xfrm>
                <a:off x="676880" y="3034656"/>
                <a:ext cx="1681736" cy="1015663"/>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The Microsoft founder.</a:t>
                </a:r>
              </a:p>
              <a:p>
                <a:endParaRPr lang="en-US" dirty="0"/>
              </a:p>
              <a:p>
                <a:r>
                  <a:rPr lang="en-US" dirty="0"/>
                  <a:t>Limit of 45 minutes of screen time during the week and 60 minutes on weekends.</a:t>
                </a:r>
              </a:p>
            </p:txBody>
          </p:sp>
          <p:sp>
            <p:nvSpPr>
              <p:cNvPr id="8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Bill Gates</a:t>
                </a:r>
                <a:endParaRPr lang="en-US" sz="1200" b="0" dirty="0"/>
              </a:p>
            </p:txBody>
          </p:sp>
          <p:sp>
            <p:nvSpPr>
              <p:cNvPr id="89" name="Rounded Rectangle 8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 name="Shape 8841"/>
            <p:cNvSpPr/>
            <p:nvPr/>
          </p:nvSpPr>
          <p:spPr>
            <a:xfrm>
              <a:off x="4697798" y="2863550"/>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6"/>
                  </a:solidFill>
                </a:rPr>
                <a:t></a:t>
              </a:r>
            </a:p>
          </p:txBody>
        </p:sp>
        <p:sp>
          <p:nvSpPr>
            <p:cNvPr id="83" name="Shape 8841"/>
            <p:cNvSpPr/>
            <p:nvPr/>
          </p:nvSpPr>
          <p:spPr>
            <a:xfrm>
              <a:off x="4697373" y="3195140"/>
              <a:ext cx="474813" cy="295209"/>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6"/>
                  </a:solidFill>
                </a:rPr>
                <a:t></a:t>
              </a:r>
            </a:p>
          </p:txBody>
        </p:sp>
        <p:sp>
          <p:nvSpPr>
            <p:cNvPr id="85" name="Oval 84"/>
            <p:cNvSpPr/>
            <p:nvPr/>
          </p:nvSpPr>
          <p:spPr>
            <a:xfrm>
              <a:off x="4697373" y="1805024"/>
              <a:ext cx="697816" cy="697816"/>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4719165" y="1783867"/>
              <a:ext cx="612668"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51623" y="977722"/>
              <a:ext cx="987969" cy="1419083"/>
            </a:xfrm>
            <a:prstGeom prst="rect">
              <a:avLst/>
            </a:prstGeom>
          </p:spPr>
        </p:pic>
      </p:grpSp>
      <p:grpSp>
        <p:nvGrpSpPr>
          <p:cNvPr id="49" name="Group 48"/>
          <p:cNvGrpSpPr/>
          <p:nvPr/>
        </p:nvGrpSpPr>
        <p:grpSpPr>
          <a:xfrm>
            <a:off x="908816" y="966678"/>
            <a:ext cx="1982487" cy="3118240"/>
            <a:chOff x="6839513" y="965119"/>
            <a:chExt cx="1982487" cy="3118240"/>
          </a:xfrm>
        </p:grpSpPr>
        <p:grpSp>
          <p:nvGrpSpPr>
            <p:cNvPr id="50" name="Group 49"/>
            <p:cNvGrpSpPr/>
            <p:nvPr/>
          </p:nvGrpSpPr>
          <p:grpSpPr>
            <a:xfrm>
              <a:off x="6930315" y="965119"/>
              <a:ext cx="1891685" cy="3118240"/>
              <a:chOff x="466931" y="1085967"/>
              <a:chExt cx="1891685" cy="3118240"/>
            </a:xfrm>
          </p:grpSpPr>
          <p:sp>
            <p:nvSpPr>
              <p:cNvPr id="59" name="TextBox 58"/>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A founder of </a:t>
                </a:r>
                <a:r>
                  <a:rPr lang="en-US" dirty="0" err="1"/>
                  <a:t>iLike</a:t>
                </a:r>
                <a:r>
                  <a:rPr lang="en-US" dirty="0"/>
                  <a:t> and adviser to Facebook, Dropbox and Zappos. </a:t>
                </a:r>
              </a:p>
              <a:p>
                <a:endParaRPr lang="en-US" dirty="0"/>
              </a:p>
              <a:p>
                <a:r>
                  <a:rPr lang="en-US" dirty="0"/>
                  <a:t>Distinction between consuming and creating on screens.</a:t>
                </a:r>
              </a:p>
            </p:txBody>
          </p:sp>
          <p:sp>
            <p:nvSpPr>
              <p:cNvPr id="6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Ali </a:t>
                </a:r>
                <a:r>
                  <a:rPr lang="en-US" sz="1200" b="0" dirty="0" err="1"/>
                  <a:t>Partovi</a:t>
                </a:r>
                <a:endParaRPr lang="en-US" sz="1200" b="0" dirty="0"/>
              </a:p>
            </p:txBody>
          </p:sp>
          <p:sp>
            <p:nvSpPr>
              <p:cNvPr id="61" name="Rounded Rectangle 60"/>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1" name="Shape 8841"/>
            <p:cNvSpPr/>
            <p:nvPr/>
          </p:nvSpPr>
          <p:spPr>
            <a:xfrm>
              <a:off x="6840629" y="2863551"/>
              <a:ext cx="474813" cy="324191"/>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4"/>
                  </a:solidFill>
                </a:rPr>
                <a:t></a:t>
              </a:r>
            </a:p>
          </p:txBody>
        </p:sp>
        <p:sp>
          <p:nvSpPr>
            <p:cNvPr id="52" name="Shape 8841"/>
            <p:cNvSpPr/>
            <p:nvPr/>
          </p:nvSpPr>
          <p:spPr>
            <a:xfrm>
              <a:off x="6839513" y="3497946"/>
              <a:ext cx="474813" cy="295209"/>
            </a:xfrm>
            <a:prstGeom prst="rect">
              <a:avLst/>
            </a:prstGeom>
            <a:noFill/>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4"/>
                  </a:solidFill>
                </a:rPr>
                <a:t></a:t>
              </a:r>
            </a:p>
          </p:txBody>
        </p:sp>
        <p:pic>
          <p:nvPicPr>
            <p:cNvPr id="53" name="Picture 5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93944" y="1032482"/>
              <a:ext cx="1703306" cy="1136564"/>
            </a:xfrm>
            <a:prstGeom prst="rect">
              <a:avLst/>
            </a:prstGeom>
          </p:spPr>
        </p:pic>
        <p:sp>
          <p:nvSpPr>
            <p:cNvPr id="54" name="Oval 53"/>
            <p:cNvSpPr/>
            <p:nvPr/>
          </p:nvSpPr>
          <p:spPr>
            <a:xfrm>
              <a:off x="6840204" y="1805024"/>
              <a:ext cx="697816" cy="697816"/>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6865946" y="1830093"/>
              <a:ext cx="646331"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sp>
        <p:nvSpPr>
          <p:cNvPr id="38" name="Title 1"/>
          <p:cNvSpPr>
            <a:spLocks noGrp="1"/>
          </p:cNvSpPr>
          <p:nvPr>
            <p:ph type="title"/>
          </p:nvPr>
        </p:nvSpPr>
        <p:spPr>
          <a:xfrm>
            <a:off x="2098535" y="274320"/>
            <a:ext cx="6493811" cy="420624"/>
          </a:xfrm>
          <a:solidFill>
            <a:schemeClr val="accent4"/>
          </a:solidFill>
          <a:ln>
            <a:solidFill>
              <a:schemeClr val="accent4"/>
            </a:solidFill>
          </a:ln>
        </p:spPr>
        <p:txBody>
          <a:bodyPr>
            <a:normAutofit/>
          </a:bodyPr>
          <a:lstStyle/>
          <a:p>
            <a:r>
              <a:rPr lang="en-US" b="0" dirty="0" smtClean="0">
                <a:solidFill>
                  <a:schemeClr val="bg1"/>
                </a:solidFill>
              </a:rPr>
              <a:t>From the Corner Office</a:t>
            </a:r>
            <a:endParaRPr lang="en-US" b="0" dirty="0">
              <a:solidFill>
                <a:schemeClr val="bg1"/>
              </a:solidFill>
            </a:endParaRPr>
          </a:p>
        </p:txBody>
      </p:sp>
      <p:sp>
        <p:nvSpPr>
          <p:cNvPr id="39" name="Rectangle 38"/>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3" name="Group 42"/>
          <p:cNvGrpSpPr/>
          <p:nvPr/>
        </p:nvGrpSpPr>
        <p:grpSpPr>
          <a:xfrm>
            <a:off x="1514843" y="210312"/>
            <a:ext cx="727544" cy="548640"/>
            <a:chOff x="950964" y="338501"/>
            <a:chExt cx="727544" cy="548640"/>
          </a:xfrm>
        </p:grpSpPr>
        <p:sp>
          <p:nvSpPr>
            <p:cNvPr id="44" name="Rectangle 43"/>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6" name="Shape 8841"/>
            <p:cNvSpPr/>
            <p:nvPr/>
          </p:nvSpPr>
          <p:spPr>
            <a:xfrm>
              <a:off x="950964" y="368945"/>
              <a:ext cx="727544"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p>
          </p:txBody>
        </p:sp>
      </p:grpSp>
    </p:spTree>
    <p:extLst>
      <p:ext uri="{BB962C8B-B14F-4D97-AF65-F5344CB8AC3E}">
        <p14:creationId xmlns:p14="http://schemas.microsoft.com/office/powerpoint/2010/main" val="394881413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Screen Time Stats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810000" y="361950"/>
            <a:ext cx="1656672" cy="1439615"/>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0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594947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034" y="273360"/>
            <a:ext cx="5790526" cy="422542"/>
          </a:xfrm>
          <a:solidFill>
            <a:schemeClr val="accent6"/>
          </a:solidFill>
          <a:ln>
            <a:solidFill>
              <a:schemeClr val="accent6"/>
            </a:solidFill>
          </a:ln>
        </p:spPr>
        <p:txBody>
          <a:bodyPr/>
          <a:lstStyle/>
          <a:p>
            <a:r>
              <a:rPr lang="en-US" dirty="0" smtClean="0">
                <a:solidFill>
                  <a:schemeClr val="bg1"/>
                </a:solidFill>
              </a:rPr>
              <a:t>Techniques</a:t>
            </a:r>
            <a:endParaRPr lang="en-US" dirty="0">
              <a:solidFill>
                <a:schemeClr val="bg1"/>
              </a:solidFill>
            </a:endParaRPr>
          </a:p>
        </p:txBody>
      </p:sp>
      <p:sp>
        <p:nvSpPr>
          <p:cNvPr id="14" name="Rectangle 13"/>
          <p:cNvSpPr/>
          <p:nvPr/>
        </p:nvSpPr>
        <p:spPr>
          <a:xfrm>
            <a:off x="7498080"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949440"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9" name="Group 18"/>
          <p:cNvGrpSpPr/>
          <p:nvPr/>
        </p:nvGrpSpPr>
        <p:grpSpPr>
          <a:xfrm>
            <a:off x="0" y="192244"/>
            <a:ext cx="595035" cy="584775"/>
            <a:chOff x="-96730" y="194743"/>
            <a:chExt cx="595035" cy="584775"/>
          </a:xfrm>
        </p:grpSpPr>
        <p:sp>
          <p:nvSpPr>
            <p:cNvPr id="13" name="Rectangle 12"/>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96730" y="194743"/>
              <a:ext cx="595035" cy="584775"/>
            </a:xfrm>
            <a:prstGeom prst="rect">
              <a:avLst/>
            </a:prstGeom>
            <a:solidFill>
              <a:schemeClr val="accent6"/>
            </a:solidFill>
            <a:ln>
              <a:solidFill>
                <a:schemeClr val="accent6"/>
              </a:solidFill>
            </a:ln>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
        <p:nvSpPr>
          <p:cNvPr id="20" name="Rectangle 19"/>
          <p:cNvSpPr/>
          <p:nvPr/>
        </p:nvSpPr>
        <p:spPr>
          <a:xfrm>
            <a:off x="6393180"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034" y="971550"/>
            <a:ext cx="2400300" cy="3200400"/>
          </a:xfrm>
          <a:prstGeom prst="rect">
            <a:avLst/>
          </a:prstGeom>
        </p:spPr>
      </p:pic>
      <p:sp>
        <p:nvSpPr>
          <p:cNvPr id="21" name="TextBox 20"/>
          <p:cNvSpPr txBox="1"/>
          <p:nvPr/>
        </p:nvSpPr>
        <p:spPr>
          <a:xfrm>
            <a:off x="3810000" y="971550"/>
            <a:ext cx="5059680" cy="3200400"/>
          </a:xfrm>
          <a:prstGeom prst="rect">
            <a:avLst/>
          </a:prstGeom>
        </p:spPr>
        <p:txBody>
          <a:bodyPr vert="horz" wrap="square" lIns="91430" tIns="45715" rIns="91430" bIns="45715" rtlCol="0" anchor="t">
            <a:normAutofit/>
          </a:bodyPr>
          <a:lstStyle/>
          <a:p>
            <a:r>
              <a:rPr lang="en-US" sz="2400" b="1" dirty="0" smtClean="0">
                <a:latin typeface="Roboto Light" panose="02000000000000000000" pitchFamily="2" charset="0"/>
                <a:ea typeface="Roboto Light" panose="02000000000000000000" pitchFamily="2" charset="0"/>
              </a:rPr>
              <a:t>Benefit</a:t>
            </a:r>
          </a:p>
          <a:p>
            <a:pPr marL="342900" indent="-34290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Very precise</a:t>
            </a:r>
          </a:p>
          <a:p>
            <a:pPr marL="342900" indent="-342900">
              <a:buFont typeface="+mj-lt"/>
              <a:buAutoNum type="arabicPeriod"/>
            </a:pPr>
            <a:endParaRPr lang="en-US" dirty="0">
              <a:latin typeface="Roboto Light" panose="02000000000000000000" pitchFamily="2" charset="0"/>
              <a:ea typeface="Roboto Light" panose="02000000000000000000" pitchFamily="2" charset="0"/>
            </a:endParaRPr>
          </a:p>
          <a:p>
            <a:pPr marL="342900" indent="-342900">
              <a:buFont typeface="+mj-lt"/>
              <a:buAutoNum type="arabicPeriod"/>
            </a:pPr>
            <a:endParaRPr lang="en-US" dirty="0" smtClean="0">
              <a:latin typeface="Roboto Light" panose="02000000000000000000" pitchFamily="2" charset="0"/>
              <a:ea typeface="Roboto Light" panose="02000000000000000000" pitchFamily="2" charset="0"/>
            </a:endParaRPr>
          </a:p>
          <a:p>
            <a:r>
              <a:rPr lang="en-US" sz="2400" b="1" dirty="0" smtClean="0">
                <a:latin typeface="Roboto Light" panose="02000000000000000000" pitchFamily="2" charset="0"/>
                <a:ea typeface="Roboto Light" panose="02000000000000000000" pitchFamily="2" charset="0"/>
              </a:rPr>
              <a:t>Drawbacks</a:t>
            </a:r>
            <a:endParaRPr lang="en-US" sz="2400" b="1" dirty="0">
              <a:latin typeface="Roboto Light" panose="02000000000000000000" pitchFamily="2" charset="0"/>
              <a:ea typeface="Roboto Light" panose="02000000000000000000" pitchFamily="2" charset="0"/>
            </a:endParaRP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Need head control and finger control</a:t>
            </a: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Realization the baby knows more than you</a:t>
            </a:r>
          </a:p>
          <a:p>
            <a:pPr marL="342900" indent="-342900">
              <a:buFont typeface="+mj-lt"/>
              <a:buAutoNum type="arabicPeriod"/>
            </a:pPr>
            <a:endParaRPr lang="en-US" dirty="0"/>
          </a:p>
          <a:p>
            <a:endParaRPr lang="en-US" dirty="0" smtClean="0"/>
          </a:p>
        </p:txBody>
      </p:sp>
    </p:spTree>
    <p:extLst>
      <p:ext uri="{BB962C8B-B14F-4D97-AF65-F5344CB8AC3E}">
        <p14:creationId xmlns:p14="http://schemas.microsoft.com/office/powerpoint/2010/main" val="188443469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4" y="274320"/>
            <a:ext cx="6496825" cy="422542"/>
          </a:xfrm>
          <a:solidFill>
            <a:schemeClr val="accent4"/>
          </a:solidFill>
          <a:ln>
            <a:solidFill>
              <a:schemeClr val="accent4"/>
            </a:solidFill>
          </a:ln>
        </p:spPr>
        <p:txBody>
          <a:bodyPr/>
          <a:lstStyle/>
          <a:p>
            <a:r>
              <a:rPr lang="en-US" dirty="0">
                <a:solidFill>
                  <a:schemeClr val="bg1"/>
                </a:solidFill>
              </a:rPr>
              <a:t>Screen Time Stats</a:t>
            </a:r>
          </a:p>
        </p:txBody>
      </p:sp>
      <p:sp>
        <p:nvSpPr>
          <p:cNvPr id="15" name="Rectangle 14"/>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0" name="Group 19"/>
          <p:cNvGrpSpPr/>
          <p:nvPr/>
        </p:nvGrpSpPr>
        <p:grpSpPr>
          <a:xfrm>
            <a:off x="1514843" y="210312"/>
            <a:ext cx="727544" cy="548640"/>
            <a:chOff x="950964" y="338501"/>
            <a:chExt cx="727544" cy="548640"/>
          </a:xfrm>
        </p:grpSpPr>
        <p:sp>
          <p:nvSpPr>
            <p:cNvPr id="14" name="Rectangle 13"/>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9" name="Shape 8841"/>
            <p:cNvSpPr/>
            <p:nvPr/>
          </p:nvSpPr>
          <p:spPr>
            <a:xfrm>
              <a:off x="950964" y="376864"/>
              <a:ext cx="727544" cy="471914"/>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F4F4F4"/>
                  </a:solidFill>
                  <a:latin typeface="Calibri"/>
                  <a:ea typeface="+mn-ea"/>
                  <a:cs typeface="+mn-cs"/>
                </a:rPr>
                <a:t></a:t>
              </a:r>
              <a:endParaRPr lang="en-US" sz="3200" dirty="0">
                <a:solidFill>
                  <a:srgbClr val="F4F4F4"/>
                </a:solidFill>
                <a:latin typeface="Calibri"/>
                <a:ea typeface="+mn-ea"/>
                <a:cs typeface="+mn-cs"/>
              </a:endParaRPr>
            </a:p>
          </p:txBody>
        </p:sp>
      </p:grpSp>
      <p:graphicFrame>
        <p:nvGraphicFramePr>
          <p:cNvPr id="10" name="Chart 9"/>
          <p:cNvGraphicFramePr/>
          <p:nvPr>
            <p:extLst>
              <p:ext uri="{D42A27DB-BD31-4B8C-83A1-F6EECF244321}">
                <p14:modId xmlns:p14="http://schemas.microsoft.com/office/powerpoint/2010/main" val="3347628332"/>
              </p:ext>
            </p:extLst>
          </p:nvPr>
        </p:nvGraphicFramePr>
        <p:xfrm>
          <a:off x="1371600" y="758952"/>
          <a:ext cx="5989798" cy="346659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1482499" y="4171950"/>
            <a:ext cx="5257800" cy="228600"/>
          </a:xfrm>
          <a:prstGeom prst="rect">
            <a:avLst/>
          </a:prstGeom>
        </p:spPr>
        <p:txBody>
          <a:bodyPr vert="horz" wrap="square" lIns="91430" tIns="45715" rIns="91430" bIns="45715" rtlCol="0">
            <a:normAutofit fontScale="25000" lnSpcReduction="20000"/>
          </a:bodyPr>
          <a:lstStyle/>
          <a:p>
            <a:r>
              <a:rPr lang="en-US" dirty="0" smtClean="0"/>
              <a:t>Source: Common Sense Media: 0-8 Children’s Media use in America 2013</a:t>
            </a:r>
          </a:p>
          <a:p>
            <a:r>
              <a:rPr lang="en-US" dirty="0" smtClean="0">
                <a:hlinkClick r:id="rId4"/>
              </a:rPr>
              <a:t>https://www.commonsensemedia.org/research/zero-to-eight-childrens-media-use-in-america-2013</a:t>
            </a:r>
            <a:endParaRPr lang="en-US" dirty="0" smtClean="0"/>
          </a:p>
          <a:p>
            <a:endParaRPr lang="en-US" dirty="0"/>
          </a:p>
        </p:txBody>
      </p:sp>
    </p:spTree>
    <p:extLst>
      <p:ext uri="{BB962C8B-B14F-4D97-AF65-F5344CB8AC3E}">
        <p14:creationId xmlns:p14="http://schemas.microsoft.com/office/powerpoint/2010/main" val="42240389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4" y="274320"/>
            <a:ext cx="6496825" cy="422542"/>
          </a:xfrm>
          <a:solidFill>
            <a:schemeClr val="accent4"/>
          </a:solidFill>
          <a:ln>
            <a:solidFill>
              <a:schemeClr val="accent4"/>
            </a:solidFill>
          </a:ln>
        </p:spPr>
        <p:txBody>
          <a:bodyPr/>
          <a:lstStyle/>
          <a:p>
            <a:r>
              <a:rPr lang="en-US" dirty="0">
                <a:solidFill>
                  <a:schemeClr val="bg1"/>
                </a:solidFill>
              </a:rPr>
              <a:t>Screen Time Stats</a:t>
            </a:r>
          </a:p>
        </p:txBody>
      </p:sp>
      <p:graphicFrame>
        <p:nvGraphicFramePr>
          <p:cNvPr id="11" name="Chart 10"/>
          <p:cNvGraphicFramePr/>
          <p:nvPr>
            <p:extLst>
              <p:ext uri="{D42A27DB-BD31-4B8C-83A1-F6EECF244321}">
                <p14:modId xmlns:p14="http://schemas.microsoft.com/office/powerpoint/2010/main" val="1435352690"/>
              </p:ext>
            </p:extLst>
          </p:nvPr>
        </p:nvGraphicFramePr>
        <p:xfrm>
          <a:off x="1514842" y="895350"/>
          <a:ext cx="6105157" cy="3214501"/>
        </p:xfrm>
        <a:graphic>
          <a:graphicData uri="http://schemas.openxmlformats.org/drawingml/2006/chart">
            <c:chart xmlns:c="http://schemas.openxmlformats.org/drawingml/2006/chart" xmlns:r="http://schemas.openxmlformats.org/officeDocument/2006/relationships" r:id="rId3"/>
          </a:graphicData>
        </a:graphic>
      </p:graphicFrame>
      <p:sp>
        <p:nvSpPr>
          <p:cNvPr id="15" name="Rectangle 14"/>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0" name="Group 19"/>
          <p:cNvGrpSpPr/>
          <p:nvPr/>
        </p:nvGrpSpPr>
        <p:grpSpPr>
          <a:xfrm>
            <a:off x="1514843" y="210312"/>
            <a:ext cx="727544" cy="548640"/>
            <a:chOff x="950964" y="338501"/>
            <a:chExt cx="727544" cy="548640"/>
          </a:xfrm>
        </p:grpSpPr>
        <p:sp>
          <p:nvSpPr>
            <p:cNvPr id="14" name="Rectangle 13"/>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9" name="Shape 8841"/>
            <p:cNvSpPr/>
            <p:nvPr/>
          </p:nvSpPr>
          <p:spPr>
            <a:xfrm>
              <a:off x="950964" y="376864"/>
              <a:ext cx="727544" cy="471914"/>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F4F4F4"/>
                  </a:solidFill>
                  <a:latin typeface="Calibri"/>
                  <a:ea typeface="+mn-ea"/>
                  <a:cs typeface="+mn-cs"/>
                </a:rPr>
                <a:t></a:t>
              </a:r>
              <a:endParaRPr lang="en-US" sz="3200" dirty="0">
                <a:solidFill>
                  <a:srgbClr val="F4F4F4"/>
                </a:solidFill>
                <a:latin typeface="Calibri"/>
                <a:ea typeface="+mn-ea"/>
                <a:cs typeface="+mn-cs"/>
              </a:endParaRPr>
            </a:p>
          </p:txBody>
        </p:sp>
      </p:grpSp>
      <p:sp>
        <p:nvSpPr>
          <p:cNvPr id="3" name="TextBox 2"/>
          <p:cNvSpPr txBox="1"/>
          <p:nvPr/>
        </p:nvSpPr>
        <p:spPr>
          <a:xfrm>
            <a:off x="1752600" y="4171950"/>
            <a:ext cx="5257800" cy="228600"/>
          </a:xfrm>
          <a:prstGeom prst="rect">
            <a:avLst/>
          </a:prstGeom>
        </p:spPr>
        <p:txBody>
          <a:bodyPr vert="horz" wrap="square" lIns="91430" tIns="45715" rIns="91430" bIns="45715" rtlCol="0">
            <a:normAutofit fontScale="25000" lnSpcReduction="20000"/>
          </a:bodyPr>
          <a:lstStyle/>
          <a:p>
            <a:r>
              <a:rPr lang="en-US" dirty="0" smtClean="0"/>
              <a:t>Source: Common Sense Media: 0-8 Children’s Media use in America 2013</a:t>
            </a:r>
          </a:p>
          <a:p>
            <a:r>
              <a:rPr lang="en-US" dirty="0" smtClean="0">
                <a:hlinkClick r:id="rId4"/>
              </a:rPr>
              <a:t>https://www.commonsensemedia.org/research/zero-to-eight-childrens-media-use-in-america-2013</a:t>
            </a:r>
            <a:endParaRPr lang="en-US" dirty="0" smtClean="0"/>
          </a:p>
          <a:p>
            <a:endParaRPr lang="en-US" dirty="0"/>
          </a:p>
        </p:txBody>
      </p:sp>
    </p:spTree>
    <p:extLst>
      <p:ext uri="{BB962C8B-B14F-4D97-AF65-F5344CB8AC3E}">
        <p14:creationId xmlns:p14="http://schemas.microsoft.com/office/powerpoint/2010/main" val="149784346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Concerns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265771"/>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smtClean="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27135252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1044" y="273360"/>
            <a:ext cx="6514315" cy="422542"/>
          </a:xfrm>
          <a:solidFill>
            <a:schemeClr val="accent4"/>
          </a:solidFill>
          <a:ln>
            <a:solidFill>
              <a:schemeClr val="accent4"/>
            </a:solidFill>
          </a:ln>
        </p:spPr>
        <p:txBody>
          <a:bodyPr/>
          <a:lstStyle/>
          <a:p>
            <a:r>
              <a:rPr lang="en-US" dirty="0" smtClean="0">
                <a:solidFill>
                  <a:schemeClr val="bg1"/>
                </a:solidFill>
              </a:rPr>
              <a:t>Concerns</a:t>
            </a:r>
            <a:endParaRPr lang="en-US" dirty="0">
              <a:solidFill>
                <a:schemeClr val="bg1"/>
              </a:solidFill>
            </a:endParaRPr>
          </a:p>
        </p:txBody>
      </p:sp>
      <p:grpSp>
        <p:nvGrpSpPr>
          <p:cNvPr id="48" name="Group 47"/>
          <p:cNvGrpSpPr/>
          <p:nvPr/>
        </p:nvGrpSpPr>
        <p:grpSpPr>
          <a:xfrm>
            <a:off x="353779" y="1243697"/>
            <a:ext cx="8105250" cy="2501041"/>
            <a:chOff x="366479" y="1076919"/>
            <a:chExt cx="8105250" cy="2501041"/>
          </a:xfrm>
        </p:grpSpPr>
        <p:grpSp>
          <p:nvGrpSpPr>
            <p:cNvPr id="10" name="Group 9"/>
            <p:cNvGrpSpPr/>
            <p:nvPr/>
          </p:nvGrpSpPr>
          <p:grpSpPr>
            <a:xfrm>
              <a:off x="366479" y="1076919"/>
              <a:ext cx="1057269" cy="1180423"/>
              <a:chOff x="471488" y="914008"/>
              <a:chExt cx="1851025" cy="2066639"/>
            </a:xfrm>
          </p:grpSpPr>
          <p:sp>
            <p:nvSpPr>
              <p:cNvPr id="12"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1"/>
                </a:solidFill>
                <a:prstDash val="solid"/>
                <a:miter lim="400000"/>
              </a:ln>
            </p:spPr>
            <p:txBody>
              <a:bodyPr lIns="0" tIns="0" rIns="0" bIns="0" anchor="ctr"/>
              <a:lstStyle/>
              <a:p>
                <a:pPr lvl="0">
                  <a:defRPr sz="2400"/>
                </a:pPr>
                <a:endParaRPr/>
              </a:p>
            </p:txBody>
          </p:sp>
          <p:sp>
            <p:nvSpPr>
              <p:cNvPr id="13"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14"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Obesity</a:t>
                </a:r>
                <a:endParaRPr lang="en-US" sz="1200" b="0" dirty="0"/>
              </a:p>
            </p:txBody>
          </p:sp>
        </p:grpSp>
        <p:grpSp>
          <p:nvGrpSpPr>
            <p:cNvPr id="15" name="Group 14"/>
            <p:cNvGrpSpPr/>
            <p:nvPr/>
          </p:nvGrpSpPr>
          <p:grpSpPr>
            <a:xfrm>
              <a:off x="1254863" y="2397537"/>
              <a:ext cx="1057269" cy="1180423"/>
              <a:chOff x="471488" y="914008"/>
              <a:chExt cx="1851025" cy="2066639"/>
            </a:xfrm>
          </p:grpSpPr>
          <p:sp>
            <p:nvSpPr>
              <p:cNvPr id="16"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17"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18"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Bullying</a:t>
                </a:r>
                <a:endParaRPr lang="en-US" sz="1200" b="0" dirty="0"/>
              </a:p>
            </p:txBody>
          </p:sp>
        </p:grpSp>
        <p:grpSp>
          <p:nvGrpSpPr>
            <p:cNvPr id="19" name="Group 18"/>
            <p:cNvGrpSpPr/>
            <p:nvPr/>
          </p:nvGrpSpPr>
          <p:grpSpPr>
            <a:xfrm>
              <a:off x="3014396" y="2397537"/>
              <a:ext cx="1057269" cy="1180423"/>
              <a:chOff x="471488" y="914008"/>
              <a:chExt cx="1851025" cy="2066639"/>
            </a:xfrm>
          </p:grpSpPr>
          <p:sp>
            <p:nvSpPr>
              <p:cNvPr id="20"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21"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22"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Addiction</a:t>
                </a:r>
                <a:endParaRPr lang="en-US" sz="1200" b="0" dirty="0"/>
              </a:p>
            </p:txBody>
          </p:sp>
        </p:grpSp>
        <p:grpSp>
          <p:nvGrpSpPr>
            <p:cNvPr id="23" name="Group 22"/>
            <p:cNvGrpSpPr/>
            <p:nvPr/>
          </p:nvGrpSpPr>
          <p:grpSpPr>
            <a:xfrm>
              <a:off x="4773929" y="2397537"/>
              <a:ext cx="1057269" cy="1180423"/>
              <a:chOff x="471488" y="914008"/>
              <a:chExt cx="1851025" cy="2066639"/>
            </a:xfrm>
          </p:grpSpPr>
          <p:sp>
            <p:nvSpPr>
              <p:cNvPr id="24"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25"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26" name="Title 1"/>
              <p:cNvSpPr txBox="1">
                <a:spLocks/>
              </p:cNvSpPr>
              <p:nvPr/>
            </p:nvSpPr>
            <p:spPr>
              <a:xfrm>
                <a:off x="673353" y="1552427"/>
                <a:ext cx="1440822" cy="783921"/>
              </a:xfrm>
              <a:prstGeom prst="rect">
                <a:avLst/>
              </a:prstGeom>
            </p:spPr>
            <p:txBody>
              <a:bodyPr vert="horz" lIns="91440" tIns="45720" rIns="91440" bIns="45720" rtlCol="0" anchor="ctr">
                <a:normAutofit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Adult Content</a:t>
                </a:r>
                <a:endParaRPr lang="en-US" sz="1200" b="0" dirty="0"/>
              </a:p>
            </p:txBody>
          </p:sp>
        </p:grpSp>
        <p:grpSp>
          <p:nvGrpSpPr>
            <p:cNvPr id="27" name="Group 26"/>
            <p:cNvGrpSpPr/>
            <p:nvPr/>
          </p:nvGrpSpPr>
          <p:grpSpPr>
            <a:xfrm>
              <a:off x="2128474" y="1076919"/>
              <a:ext cx="1057269" cy="1180423"/>
              <a:chOff x="471488" y="914008"/>
              <a:chExt cx="1851025" cy="2066639"/>
            </a:xfrm>
          </p:grpSpPr>
          <p:sp>
            <p:nvSpPr>
              <p:cNvPr id="28"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2"/>
                </a:solidFill>
                <a:prstDash val="solid"/>
                <a:miter lim="400000"/>
              </a:ln>
            </p:spPr>
            <p:txBody>
              <a:bodyPr lIns="0" tIns="0" rIns="0" bIns="0" anchor="ctr"/>
              <a:lstStyle/>
              <a:p>
                <a:pPr lvl="0">
                  <a:defRPr sz="2400"/>
                </a:pPr>
                <a:endParaRPr/>
              </a:p>
            </p:txBody>
          </p:sp>
          <p:sp>
            <p:nvSpPr>
              <p:cNvPr id="29"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30"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Behavior</a:t>
                </a:r>
                <a:endParaRPr lang="en-US" sz="1200" b="0" dirty="0"/>
              </a:p>
            </p:txBody>
          </p:sp>
        </p:grpSp>
        <p:grpSp>
          <p:nvGrpSpPr>
            <p:cNvPr id="31" name="Group 30"/>
            <p:cNvGrpSpPr/>
            <p:nvPr/>
          </p:nvGrpSpPr>
          <p:grpSpPr>
            <a:xfrm>
              <a:off x="3890469" y="1076919"/>
              <a:ext cx="1057269" cy="1180423"/>
              <a:chOff x="471488" y="914008"/>
              <a:chExt cx="1851025" cy="2066639"/>
            </a:xfrm>
          </p:grpSpPr>
          <p:sp>
            <p:nvSpPr>
              <p:cNvPr id="32"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3"/>
                </a:solidFill>
                <a:prstDash val="solid"/>
                <a:miter lim="400000"/>
              </a:ln>
            </p:spPr>
            <p:txBody>
              <a:bodyPr lIns="0" tIns="0" rIns="0" bIns="0" anchor="ctr"/>
              <a:lstStyle/>
              <a:p>
                <a:pPr lvl="0">
                  <a:defRPr sz="2400"/>
                </a:pPr>
                <a:endParaRPr/>
              </a:p>
            </p:txBody>
          </p:sp>
          <p:sp>
            <p:nvSpPr>
              <p:cNvPr id="33"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34"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Violence</a:t>
                </a:r>
                <a:endParaRPr lang="en-US" sz="1200" b="0" dirty="0"/>
              </a:p>
            </p:txBody>
          </p:sp>
        </p:grpSp>
        <p:grpSp>
          <p:nvGrpSpPr>
            <p:cNvPr id="35" name="Group 34"/>
            <p:cNvGrpSpPr/>
            <p:nvPr/>
          </p:nvGrpSpPr>
          <p:grpSpPr>
            <a:xfrm>
              <a:off x="5652464" y="1076919"/>
              <a:ext cx="1057269" cy="1180423"/>
              <a:chOff x="471488" y="914008"/>
              <a:chExt cx="1851025" cy="2066639"/>
            </a:xfrm>
          </p:grpSpPr>
          <p:sp>
            <p:nvSpPr>
              <p:cNvPr id="36"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4"/>
                </a:solidFill>
                <a:prstDash val="solid"/>
                <a:miter lim="400000"/>
              </a:ln>
            </p:spPr>
            <p:txBody>
              <a:bodyPr lIns="0" tIns="0" rIns="0" bIns="0" anchor="ctr"/>
              <a:lstStyle/>
              <a:p>
                <a:pPr lvl="0">
                  <a:defRPr sz="2400"/>
                </a:pPr>
                <a:endParaRPr/>
              </a:p>
            </p:txBody>
          </p:sp>
          <p:sp>
            <p:nvSpPr>
              <p:cNvPr id="37"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38"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Sleep</a:t>
                </a:r>
                <a:endParaRPr lang="en-US" sz="1200" b="0" dirty="0"/>
              </a:p>
            </p:txBody>
          </p:sp>
        </p:grpSp>
        <p:grpSp>
          <p:nvGrpSpPr>
            <p:cNvPr id="39" name="Group 38"/>
            <p:cNvGrpSpPr/>
            <p:nvPr/>
          </p:nvGrpSpPr>
          <p:grpSpPr>
            <a:xfrm>
              <a:off x="7414460" y="1076919"/>
              <a:ext cx="1057269" cy="1180423"/>
              <a:chOff x="471488" y="914008"/>
              <a:chExt cx="1851025" cy="2066639"/>
            </a:xfrm>
          </p:grpSpPr>
          <p:sp>
            <p:nvSpPr>
              <p:cNvPr id="40"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5"/>
                </a:solidFill>
                <a:prstDash val="solid"/>
                <a:miter lim="400000"/>
              </a:ln>
            </p:spPr>
            <p:txBody>
              <a:bodyPr lIns="0" tIns="0" rIns="0" bIns="0" anchor="ctr"/>
              <a:lstStyle/>
              <a:p>
                <a:pPr lvl="0">
                  <a:defRPr sz="2400"/>
                </a:pPr>
                <a:endParaRPr/>
              </a:p>
            </p:txBody>
          </p:sp>
          <p:sp>
            <p:nvSpPr>
              <p:cNvPr id="41"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42" name="Title 1"/>
              <p:cNvSpPr txBox="1">
                <a:spLocks/>
              </p:cNvSpPr>
              <p:nvPr/>
            </p:nvSpPr>
            <p:spPr>
              <a:xfrm>
                <a:off x="673352" y="1552427"/>
                <a:ext cx="1440822" cy="783921"/>
              </a:xfrm>
              <a:prstGeom prst="rect">
                <a:avLst/>
              </a:prstGeom>
            </p:spPr>
            <p:txBody>
              <a:bodyPr vert="horz" lIns="91440" tIns="45720" rIns="91440" bIns="45720" rtlCol="0" anchor="ctr">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School</a:t>
                </a:r>
                <a:endParaRPr lang="en-US" sz="1200" b="0" dirty="0"/>
              </a:p>
            </p:txBody>
          </p:sp>
        </p:grpSp>
        <p:grpSp>
          <p:nvGrpSpPr>
            <p:cNvPr id="43" name="Group 42"/>
            <p:cNvGrpSpPr/>
            <p:nvPr/>
          </p:nvGrpSpPr>
          <p:grpSpPr>
            <a:xfrm>
              <a:off x="6533462" y="2397537"/>
              <a:ext cx="1057269" cy="1180423"/>
              <a:chOff x="471488" y="914008"/>
              <a:chExt cx="1851025" cy="2066639"/>
            </a:xfrm>
          </p:grpSpPr>
          <p:sp>
            <p:nvSpPr>
              <p:cNvPr id="44"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45"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46" name="Title 1"/>
              <p:cNvSpPr txBox="1">
                <a:spLocks/>
              </p:cNvSpPr>
              <p:nvPr/>
            </p:nvSpPr>
            <p:spPr>
              <a:xfrm>
                <a:off x="673353" y="1552427"/>
                <a:ext cx="1440822" cy="783921"/>
              </a:xfrm>
              <a:prstGeom prst="rect">
                <a:avLst/>
              </a:prstGeom>
            </p:spPr>
            <p:txBody>
              <a:bodyPr vert="horz" lIns="91440" tIns="45720" rIns="91440" bIns="45720" rtlCol="0" anchor="ctr">
                <a:normAutofit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Play Time</a:t>
                </a:r>
                <a:endParaRPr lang="en-US" sz="1200" b="0" dirty="0"/>
              </a:p>
            </p:txBody>
          </p:sp>
        </p:grpSp>
      </p:grpSp>
      <p:sp>
        <p:nvSpPr>
          <p:cNvPr id="47" name="Rectangle 46"/>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555028"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1110055"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8595359"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2" name="Group 51"/>
          <p:cNvGrpSpPr/>
          <p:nvPr/>
        </p:nvGrpSpPr>
        <p:grpSpPr>
          <a:xfrm>
            <a:off x="1506960" y="137875"/>
            <a:ext cx="727544" cy="693513"/>
            <a:chOff x="950964" y="266065"/>
            <a:chExt cx="727544" cy="693513"/>
          </a:xfrm>
        </p:grpSpPr>
        <p:sp>
          <p:nvSpPr>
            <p:cNvPr id="53" name="Rectangle 52"/>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4" name="Shape 8841"/>
            <p:cNvSpPr/>
            <p:nvPr/>
          </p:nvSpPr>
          <p:spPr>
            <a:xfrm>
              <a:off x="950964" y="266065"/>
              <a:ext cx="727544" cy="693513"/>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smtClean="0">
                  <a:solidFill>
                    <a:schemeClr val="bg1"/>
                  </a:solidFill>
                </a:rPr>
                <a:t></a:t>
              </a:r>
              <a:endParaRPr lang="en-US" sz="3200" dirty="0">
                <a:solidFill>
                  <a:schemeClr val="bg1"/>
                </a:solidFill>
              </a:endParaRPr>
            </a:p>
          </p:txBody>
        </p:sp>
      </p:grpSp>
    </p:spTree>
    <p:extLst>
      <p:ext uri="{BB962C8B-B14F-4D97-AF65-F5344CB8AC3E}">
        <p14:creationId xmlns:p14="http://schemas.microsoft.com/office/powerpoint/2010/main" val="177994144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How to Manage Technology</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73070568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0095" y="273360"/>
            <a:ext cx="6515264" cy="422542"/>
          </a:xfrm>
          <a:solidFill>
            <a:schemeClr val="accent4"/>
          </a:solidFill>
          <a:ln>
            <a:solidFill>
              <a:schemeClr val="accent4"/>
            </a:solidFill>
          </a:ln>
        </p:spPr>
        <p:txBody>
          <a:bodyPr>
            <a:normAutofit/>
          </a:bodyPr>
          <a:lstStyle/>
          <a:p>
            <a:r>
              <a:rPr lang="en-US" dirty="0" smtClean="0">
                <a:solidFill>
                  <a:schemeClr val="bg1"/>
                </a:solidFill>
              </a:rPr>
              <a:t>How to Manage Technology</a:t>
            </a:r>
            <a:endParaRPr lang="en-US" dirty="0">
              <a:solidFill>
                <a:schemeClr val="bg1"/>
              </a:solidFill>
            </a:endParaRPr>
          </a:p>
        </p:txBody>
      </p:sp>
      <p:grpSp>
        <p:nvGrpSpPr>
          <p:cNvPr id="68" name="Group 67"/>
          <p:cNvGrpSpPr/>
          <p:nvPr/>
        </p:nvGrpSpPr>
        <p:grpSpPr>
          <a:xfrm>
            <a:off x="110290" y="1135396"/>
            <a:ext cx="2917818" cy="1081098"/>
            <a:chOff x="110290" y="1135396"/>
            <a:chExt cx="2917818" cy="1081098"/>
          </a:xfrm>
        </p:grpSpPr>
        <p:sp>
          <p:nvSpPr>
            <p:cNvPr id="16" name="Title 1"/>
            <p:cNvSpPr txBox="1">
              <a:spLocks/>
            </p:cNvSpPr>
            <p:nvPr/>
          </p:nvSpPr>
          <p:spPr>
            <a:xfrm>
              <a:off x="110290" y="1849763"/>
              <a:ext cx="2917818" cy="366731"/>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Keep it Out of the Bedroom</a:t>
              </a:r>
            </a:p>
          </p:txBody>
        </p:sp>
        <p:grpSp>
          <p:nvGrpSpPr>
            <p:cNvPr id="4" name="Group 3"/>
            <p:cNvGrpSpPr/>
            <p:nvPr/>
          </p:nvGrpSpPr>
          <p:grpSpPr>
            <a:xfrm>
              <a:off x="1317739" y="1135396"/>
              <a:ext cx="502920" cy="545790"/>
              <a:chOff x="440024" y="995480"/>
              <a:chExt cx="502920" cy="545790"/>
            </a:xfrm>
          </p:grpSpPr>
          <p:sp>
            <p:nvSpPr>
              <p:cNvPr id="17" name="Oval 16"/>
              <p:cNvSpPr/>
              <p:nvPr/>
            </p:nvSpPr>
            <p:spPr>
              <a:xfrm>
                <a:off x="440024" y="1016915"/>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Shape 8841"/>
              <p:cNvSpPr/>
              <p:nvPr/>
            </p:nvSpPr>
            <p:spPr>
              <a:xfrm>
                <a:off x="449168" y="995480"/>
                <a:ext cx="484632" cy="5457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rgbClr val="FC395B"/>
                    </a:solidFill>
                  </a:rPr>
                  <a:t></a:t>
                </a:r>
                <a:endParaRPr lang="en-US" sz="1400" dirty="0">
                  <a:solidFill>
                    <a:srgbClr val="FC395B"/>
                  </a:solidFill>
                </a:endParaRPr>
              </a:p>
            </p:txBody>
          </p:sp>
        </p:grpSp>
      </p:grpSp>
      <p:cxnSp>
        <p:nvCxnSpPr>
          <p:cNvPr id="10" name="Straight Connector 9"/>
          <p:cNvCxnSpPr/>
          <p:nvPr/>
        </p:nvCxnSpPr>
        <p:spPr>
          <a:xfrm>
            <a:off x="182590" y="2555394"/>
            <a:ext cx="2773219"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3275411" y="255385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flipV="1">
            <a:off x="6119465" y="255593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55028"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1110055"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59"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506012" y="176188"/>
            <a:ext cx="727544" cy="616121"/>
            <a:chOff x="950964" y="304378"/>
            <a:chExt cx="727544" cy="616121"/>
          </a:xfrm>
        </p:grpSpPr>
        <p:sp>
          <p:nvSpPr>
            <p:cNvPr id="50" name="Rectangle 49"/>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Shape 8841"/>
            <p:cNvSpPr/>
            <p:nvPr/>
          </p:nvSpPr>
          <p:spPr>
            <a:xfrm>
              <a:off x="950964" y="304378"/>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grpSp>
      <p:grpSp>
        <p:nvGrpSpPr>
          <p:cNvPr id="70" name="Group 69"/>
          <p:cNvGrpSpPr/>
          <p:nvPr/>
        </p:nvGrpSpPr>
        <p:grpSpPr>
          <a:xfrm>
            <a:off x="6294127" y="1156831"/>
            <a:ext cx="2395799" cy="1031600"/>
            <a:chOff x="6294127" y="1156831"/>
            <a:chExt cx="2395799" cy="1031600"/>
          </a:xfrm>
        </p:grpSpPr>
        <p:sp>
          <p:nvSpPr>
            <p:cNvPr id="39" name="Title 1"/>
            <p:cNvSpPr txBox="1">
              <a:spLocks/>
            </p:cNvSpPr>
            <p:nvPr/>
          </p:nvSpPr>
          <p:spPr>
            <a:xfrm>
              <a:off x="6294127" y="1849763"/>
              <a:ext cx="2395799"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Set School Day Rules</a:t>
              </a:r>
            </a:p>
          </p:txBody>
        </p:sp>
        <p:grpSp>
          <p:nvGrpSpPr>
            <p:cNvPr id="6" name="Group 5"/>
            <p:cNvGrpSpPr/>
            <p:nvPr/>
          </p:nvGrpSpPr>
          <p:grpSpPr>
            <a:xfrm>
              <a:off x="7240567" y="1156831"/>
              <a:ext cx="502920" cy="502920"/>
              <a:chOff x="884745" y="1609410"/>
              <a:chExt cx="502920" cy="502920"/>
            </a:xfrm>
          </p:grpSpPr>
          <p:sp>
            <p:nvSpPr>
              <p:cNvPr id="53" name="Oval 52"/>
              <p:cNvSpPr/>
              <p:nvPr/>
            </p:nvSpPr>
            <p:spPr>
              <a:xfrm>
                <a:off x="884745"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4" name="Shape 8841"/>
              <p:cNvSpPr/>
              <p:nvPr/>
            </p:nvSpPr>
            <p:spPr>
              <a:xfrm>
                <a:off x="893889"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18B96E"/>
                    </a:solidFill>
                    <a:latin typeface="Calibri"/>
                    <a:ea typeface="+mn-ea"/>
                    <a:cs typeface="+mn-cs"/>
                  </a:rPr>
                  <a:t></a:t>
                </a:r>
              </a:p>
            </p:txBody>
          </p:sp>
        </p:grpSp>
      </p:grpSp>
      <p:grpSp>
        <p:nvGrpSpPr>
          <p:cNvPr id="71" name="Group 70"/>
          <p:cNvGrpSpPr/>
          <p:nvPr/>
        </p:nvGrpSpPr>
        <p:grpSpPr>
          <a:xfrm>
            <a:off x="296660" y="2832409"/>
            <a:ext cx="2545079" cy="1032892"/>
            <a:chOff x="233472" y="2687535"/>
            <a:chExt cx="2545079" cy="1032892"/>
          </a:xfrm>
        </p:grpSpPr>
        <p:sp>
          <p:nvSpPr>
            <p:cNvPr id="12" name="Title 1"/>
            <p:cNvSpPr txBox="1">
              <a:spLocks/>
            </p:cNvSpPr>
            <p:nvPr/>
          </p:nvSpPr>
          <p:spPr>
            <a:xfrm>
              <a:off x="233472" y="3381759"/>
              <a:ext cx="2545079"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Suggest other activities</a:t>
              </a:r>
            </a:p>
          </p:txBody>
        </p:sp>
        <p:grpSp>
          <p:nvGrpSpPr>
            <p:cNvPr id="31" name="Group 30"/>
            <p:cNvGrpSpPr/>
            <p:nvPr/>
          </p:nvGrpSpPr>
          <p:grpSpPr>
            <a:xfrm>
              <a:off x="1254551" y="2687535"/>
              <a:ext cx="502920" cy="502920"/>
              <a:chOff x="1681909" y="1609410"/>
              <a:chExt cx="502920" cy="502920"/>
            </a:xfrm>
          </p:grpSpPr>
          <p:sp>
            <p:nvSpPr>
              <p:cNvPr id="55" name="Oval 54"/>
              <p:cNvSpPr/>
              <p:nvPr/>
            </p:nvSpPr>
            <p:spPr>
              <a:xfrm>
                <a:off x="1681909"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Shape 8841"/>
              <p:cNvSpPr/>
              <p:nvPr/>
            </p:nvSpPr>
            <p:spPr>
              <a:xfrm>
                <a:off x="1691053"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FB7545"/>
                    </a:solidFill>
                    <a:latin typeface="Calibri"/>
                    <a:ea typeface="+mn-ea"/>
                    <a:cs typeface="+mn-cs"/>
                  </a:rPr>
                  <a:t></a:t>
                </a:r>
              </a:p>
            </p:txBody>
          </p:sp>
        </p:grpSp>
      </p:grpSp>
      <p:grpSp>
        <p:nvGrpSpPr>
          <p:cNvPr id="72" name="Group 71"/>
          <p:cNvGrpSpPr/>
          <p:nvPr/>
        </p:nvGrpSpPr>
        <p:grpSpPr>
          <a:xfrm>
            <a:off x="3487090" y="2832409"/>
            <a:ext cx="2348054" cy="1032892"/>
            <a:chOff x="3275411" y="2687535"/>
            <a:chExt cx="2348054" cy="1032892"/>
          </a:xfrm>
        </p:grpSpPr>
        <p:sp>
          <p:nvSpPr>
            <p:cNvPr id="24" name="Title 1"/>
            <p:cNvSpPr txBox="1">
              <a:spLocks/>
            </p:cNvSpPr>
            <p:nvPr/>
          </p:nvSpPr>
          <p:spPr>
            <a:xfrm>
              <a:off x="3275411" y="3381759"/>
              <a:ext cx="2348054"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Set a Good Example</a:t>
              </a:r>
            </a:p>
          </p:txBody>
        </p:sp>
        <p:grpSp>
          <p:nvGrpSpPr>
            <p:cNvPr id="63" name="Group 62"/>
            <p:cNvGrpSpPr/>
            <p:nvPr/>
          </p:nvGrpSpPr>
          <p:grpSpPr>
            <a:xfrm>
              <a:off x="4197978" y="2687535"/>
              <a:ext cx="502920" cy="502920"/>
              <a:chOff x="2441142" y="1609410"/>
              <a:chExt cx="502920" cy="502920"/>
            </a:xfrm>
          </p:grpSpPr>
          <p:sp>
            <p:nvSpPr>
              <p:cNvPr id="57" name="Oval 56"/>
              <p:cNvSpPr/>
              <p:nvPr/>
            </p:nvSpPr>
            <p:spPr>
              <a:xfrm>
                <a:off x="2441142"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8" name="Shape 8841"/>
              <p:cNvSpPr/>
              <p:nvPr/>
            </p:nvSpPr>
            <p:spPr>
              <a:xfrm>
                <a:off x="2450286"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90D049"/>
                    </a:solidFill>
                    <a:latin typeface="Calibri"/>
                    <a:ea typeface="+mn-ea"/>
                    <a:cs typeface="+mn-cs"/>
                  </a:rPr>
                  <a:t></a:t>
                </a:r>
              </a:p>
            </p:txBody>
          </p:sp>
        </p:grpSp>
      </p:grpSp>
      <p:grpSp>
        <p:nvGrpSpPr>
          <p:cNvPr id="69" name="Group 68"/>
          <p:cNvGrpSpPr/>
          <p:nvPr/>
        </p:nvGrpSpPr>
        <p:grpSpPr>
          <a:xfrm>
            <a:off x="3374691" y="1156831"/>
            <a:ext cx="2572852" cy="1031600"/>
            <a:chOff x="3374692" y="1156831"/>
            <a:chExt cx="2572852" cy="1031600"/>
          </a:xfrm>
        </p:grpSpPr>
        <p:sp>
          <p:nvSpPr>
            <p:cNvPr id="28" name="Title 1"/>
            <p:cNvSpPr txBox="1">
              <a:spLocks/>
            </p:cNvSpPr>
            <p:nvPr/>
          </p:nvSpPr>
          <p:spPr>
            <a:xfrm>
              <a:off x="3374692" y="1849763"/>
              <a:ext cx="2572852" cy="338668"/>
            </a:xfrm>
            <a:prstGeom prst="rect">
              <a:avLst/>
            </a:prstGeom>
          </p:spPr>
          <p:txBody>
            <a:bodyPr vert="horz" lIns="91440" tIns="45720" rIns="91440" bIns="45720" rtlCol="0" anchor="ctr">
              <a:noAutofit/>
            </a:bodyPr>
            <a:lstStyle>
              <a:defPPr>
                <a:defRPr lang="en-US"/>
              </a:defPPr>
              <a:lvl1pPr defTabSz="457200">
                <a:spcBef>
                  <a:spcPct val="0"/>
                </a:spcBef>
                <a:buNone/>
                <a:defRPr b="0">
                  <a:latin typeface="Roboto Light"/>
                  <a:ea typeface="+mj-ea"/>
                  <a:cs typeface="Roboto Light"/>
                </a:defRPr>
              </a:lvl1pPr>
            </a:lstStyle>
            <a:p>
              <a:pPr algn="ctr"/>
              <a:r>
                <a:rPr lang="en-US" dirty="0"/>
                <a:t>Don’t Eat in Front of TV</a:t>
              </a:r>
            </a:p>
          </p:txBody>
        </p:sp>
        <p:grpSp>
          <p:nvGrpSpPr>
            <p:cNvPr id="5" name="Group 4"/>
            <p:cNvGrpSpPr/>
            <p:nvPr/>
          </p:nvGrpSpPr>
          <p:grpSpPr>
            <a:xfrm>
              <a:off x="4409658" y="1156831"/>
              <a:ext cx="502920" cy="502920"/>
              <a:chOff x="3399237" y="1644852"/>
              <a:chExt cx="502920" cy="502920"/>
            </a:xfrm>
          </p:grpSpPr>
          <p:sp>
            <p:nvSpPr>
              <p:cNvPr id="59" name="Oval 58"/>
              <p:cNvSpPr/>
              <p:nvPr/>
            </p:nvSpPr>
            <p:spPr>
              <a:xfrm>
                <a:off x="3399237" y="1644852"/>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0" name="Shape 8841"/>
              <p:cNvSpPr/>
              <p:nvPr/>
            </p:nvSpPr>
            <p:spPr>
              <a:xfrm>
                <a:off x="3408381" y="1660350"/>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E9C944"/>
                    </a:solidFill>
                    <a:latin typeface="Calibri"/>
                    <a:ea typeface="+mn-ea"/>
                    <a:cs typeface="+mn-cs"/>
                  </a:rPr>
                  <a:t></a:t>
                </a:r>
              </a:p>
            </p:txBody>
          </p:sp>
        </p:grpSp>
      </p:grpSp>
      <p:grpSp>
        <p:nvGrpSpPr>
          <p:cNvPr id="73" name="Group 72"/>
          <p:cNvGrpSpPr/>
          <p:nvPr/>
        </p:nvGrpSpPr>
        <p:grpSpPr>
          <a:xfrm>
            <a:off x="6294127" y="2832409"/>
            <a:ext cx="2395799" cy="1032892"/>
            <a:chOff x="6294126" y="2687535"/>
            <a:chExt cx="2395799" cy="1032892"/>
          </a:xfrm>
        </p:grpSpPr>
        <p:sp>
          <p:nvSpPr>
            <p:cNvPr id="35" name="Title 1"/>
            <p:cNvSpPr txBox="1">
              <a:spLocks/>
            </p:cNvSpPr>
            <p:nvPr/>
          </p:nvSpPr>
          <p:spPr>
            <a:xfrm>
              <a:off x="6294126" y="3381759"/>
              <a:ext cx="2395799"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Unplug it</a:t>
              </a:r>
            </a:p>
          </p:txBody>
        </p:sp>
        <p:grpSp>
          <p:nvGrpSpPr>
            <p:cNvPr id="64" name="Group 63"/>
            <p:cNvGrpSpPr/>
            <p:nvPr/>
          </p:nvGrpSpPr>
          <p:grpSpPr>
            <a:xfrm>
              <a:off x="7240565" y="2687535"/>
              <a:ext cx="502920" cy="502920"/>
              <a:chOff x="3399237" y="1593882"/>
              <a:chExt cx="502920" cy="502920"/>
            </a:xfrm>
          </p:grpSpPr>
          <p:sp>
            <p:nvSpPr>
              <p:cNvPr id="61" name="Oval 60"/>
              <p:cNvSpPr/>
              <p:nvPr/>
            </p:nvSpPr>
            <p:spPr>
              <a:xfrm>
                <a:off x="3399237" y="1593882"/>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2" name="Shape 8841"/>
              <p:cNvSpPr/>
              <p:nvPr/>
            </p:nvSpPr>
            <p:spPr>
              <a:xfrm>
                <a:off x="3408381" y="1609380"/>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defTabSz="457148">
                  <a:lnSpc>
                    <a:spcPct val="100000"/>
                  </a:lnSpc>
                  <a:defRPr sz="1800">
                    <a:solidFill>
                      <a:srgbClr val="000000"/>
                    </a:solidFill>
                  </a:defRPr>
                </a:pPr>
                <a:r>
                  <a:rPr lang="en-US" sz="2400" dirty="0" smtClean="0">
                    <a:solidFill>
                      <a:schemeClr val="accent6"/>
                    </a:solidFill>
                  </a:rPr>
                  <a:t></a:t>
                </a:r>
                <a:endParaRPr lang="en-US" sz="2400" dirty="0">
                  <a:solidFill>
                    <a:schemeClr val="accent6"/>
                  </a:solidFill>
                </a:endParaRPr>
              </a:p>
            </p:txBody>
          </p:sp>
        </p:grpSp>
      </p:grpSp>
    </p:spTree>
    <p:extLst>
      <p:ext uri="{BB962C8B-B14F-4D97-AF65-F5344CB8AC3E}">
        <p14:creationId xmlns:p14="http://schemas.microsoft.com/office/powerpoint/2010/main" val="326759199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Digital Guardian</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29097839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0095" y="273360"/>
            <a:ext cx="6515263" cy="422542"/>
          </a:xfrm>
          <a:solidFill>
            <a:schemeClr val="accent4"/>
          </a:solidFill>
          <a:ln>
            <a:solidFill>
              <a:schemeClr val="accent4"/>
            </a:solidFill>
          </a:ln>
        </p:spPr>
        <p:txBody>
          <a:bodyPr>
            <a:normAutofit/>
          </a:bodyPr>
          <a:lstStyle/>
          <a:p>
            <a:r>
              <a:rPr lang="en-US" dirty="0" smtClean="0">
                <a:solidFill>
                  <a:schemeClr val="bg1"/>
                </a:solidFill>
              </a:rPr>
              <a:t>Digital Guardian</a:t>
            </a:r>
            <a:endParaRPr lang="en-US" dirty="0">
              <a:solidFill>
                <a:schemeClr val="bg1"/>
              </a:solidFill>
            </a:endParaRPr>
          </a:p>
        </p:txBody>
      </p:sp>
      <p:sp>
        <p:nvSpPr>
          <p:cNvPr id="45" name="Rectangle 44"/>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55028"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1110055"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59"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506012" y="176188"/>
            <a:ext cx="727544" cy="616121"/>
            <a:chOff x="950964" y="304378"/>
            <a:chExt cx="727544" cy="616121"/>
          </a:xfrm>
        </p:grpSpPr>
        <p:sp>
          <p:nvSpPr>
            <p:cNvPr id="50" name="Rectangle 49"/>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Shape 8841"/>
            <p:cNvSpPr/>
            <p:nvPr/>
          </p:nvSpPr>
          <p:spPr>
            <a:xfrm>
              <a:off x="950964" y="304378"/>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grpSp>
      <p:cxnSp>
        <p:nvCxnSpPr>
          <p:cNvPr id="101" name="Straight Connector 100"/>
          <p:cNvCxnSpPr>
            <a:stCxn id="126" idx="5"/>
            <a:endCxn id="135" idx="1"/>
          </p:cNvCxnSpPr>
          <p:nvPr/>
        </p:nvCxnSpPr>
        <p:spPr>
          <a:xfrm flipH="1">
            <a:off x="3418010" y="1911195"/>
            <a:ext cx="1606260" cy="148187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a:stCxn id="129" idx="7"/>
            <a:endCxn id="117" idx="3"/>
          </p:cNvCxnSpPr>
          <p:nvPr/>
        </p:nvCxnSpPr>
        <p:spPr>
          <a:xfrm>
            <a:off x="3303385" y="1911195"/>
            <a:ext cx="1611948" cy="148187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p:cNvCxnSpPr>
            <a:stCxn id="83" idx="4"/>
            <a:endCxn id="120" idx="0"/>
          </p:cNvCxnSpPr>
          <p:nvPr/>
        </p:nvCxnSpPr>
        <p:spPr>
          <a:xfrm flipH="1">
            <a:off x="3094223" y="2583730"/>
            <a:ext cx="2144874"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04" name="Group 103"/>
          <p:cNvGrpSpPr/>
          <p:nvPr/>
        </p:nvGrpSpPr>
        <p:grpSpPr>
          <a:xfrm>
            <a:off x="3324802" y="1741893"/>
            <a:ext cx="1683717" cy="1683675"/>
            <a:chOff x="638823" y="2993402"/>
            <a:chExt cx="522389" cy="522377"/>
          </a:xfrm>
          <a:solidFill>
            <a:srgbClr val="F4F4F4"/>
          </a:solidFill>
        </p:grpSpPr>
        <p:sp>
          <p:nvSpPr>
            <p:cNvPr id="105" name="Oval 104"/>
            <p:cNvSpPr/>
            <p:nvPr/>
          </p:nvSpPr>
          <p:spPr>
            <a:xfrm>
              <a:off x="638823" y="2993402"/>
              <a:ext cx="522389" cy="522377"/>
            </a:xfrm>
            <a:prstGeom prst="ellipse">
              <a:avLst/>
            </a:prstGeom>
            <a:grp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6" name="Oval 105"/>
            <p:cNvSpPr/>
            <p:nvPr/>
          </p:nvSpPr>
          <p:spPr>
            <a:xfrm>
              <a:off x="699666" y="3054245"/>
              <a:ext cx="400702" cy="400692"/>
            </a:xfrm>
            <a:prstGeom prst="ellipse">
              <a:avLst/>
            </a:prstGeom>
            <a:grp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7" name="TextBox 106"/>
            <p:cNvSpPr txBox="1"/>
            <p:nvPr/>
          </p:nvSpPr>
          <p:spPr>
            <a:xfrm>
              <a:off x="739077" y="3144239"/>
              <a:ext cx="326358" cy="200531"/>
            </a:xfrm>
            <a:prstGeom prst="rect">
              <a:avLst/>
            </a:prstGeom>
            <a:noFill/>
          </p:spPr>
          <p:txBody>
            <a:bodyPr wrap="square" rtlCol="0">
              <a:spAutoFit/>
            </a:bodyPr>
            <a:lstStyle/>
            <a:p>
              <a:pPr algn="ctr"/>
              <a:r>
                <a:rPr lang="en-US" dirty="0" smtClean="0">
                  <a:latin typeface="Roboto Bold"/>
                  <a:cs typeface="Roboto Bold"/>
                </a:rPr>
                <a:t>Social Media</a:t>
              </a:r>
              <a:endParaRPr lang="en-US" dirty="0">
                <a:latin typeface="Roboto Bold"/>
                <a:cs typeface="Roboto Bold"/>
              </a:endParaRPr>
            </a:p>
          </p:txBody>
        </p:sp>
      </p:grpSp>
      <p:grpSp>
        <p:nvGrpSpPr>
          <p:cNvPr id="41" name="Group 40"/>
          <p:cNvGrpSpPr/>
          <p:nvPr/>
        </p:nvGrpSpPr>
        <p:grpSpPr>
          <a:xfrm>
            <a:off x="5239097" y="2217970"/>
            <a:ext cx="731520" cy="731520"/>
            <a:chOff x="6340656" y="2295844"/>
            <a:chExt cx="731520" cy="731520"/>
          </a:xfrm>
        </p:grpSpPr>
        <p:sp>
          <p:nvSpPr>
            <p:cNvPr id="83" name="Oval 82"/>
            <p:cNvSpPr/>
            <p:nvPr/>
          </p:nvSpPr>
          <p:spPr>
            <a:xfrm rot="5400000">
              <a:off x="6340656" y="2295844"/>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4" name="Oval 83"/>
            <p:cNvSpPr/>
            <p:nvPr/>
          </p:nvSpPr>
          <p:spPr>
            <a:xfrm rot="5400000">
              <a:off x="6432096" y="2387284"/>
              <a:ext cx="548640" cy="548640"/>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1" name="Shape 8841"/>
            <p:cNvSpPr/>
            <p:nvPr/>
          </p:nvSpPr>
          <p:spPr>
            <a:xfrm>
              <a:off x="6455281" y="2417728"/>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13" name="Group 12"/>
          <p:cNvGrpSpPr/>
          <p:nvPr/>
        </p:nvGrpSpPr>
        <p:grpSpPr>
          <a:xfrm>
            <a:off x="4808204" y="3285939"/>
            <a:ext cx="731520" cy="731520"/>
            <a:chOff x="7204394" y="885230"/>
            <a:chExt cx="731520" cy="731520"/>
          </a:xfrm>
        </p:grpSpPr>
        <p:sp>
          <p:nvSpPr>
            <p:cNvPr id="117" name="Oval 116"/>
            <p:cNvSpPr/>
            <p:nvPr/>
          </p:nvSpPr>
          <p:spPr>
            <a:xfrm rot="5400000">
              <a:off x="7204394" y="885230"/>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8" name="Oval 117"/>
            <p:cNvSpPr/>
            <p:nvPr/>
          </p:nvSpPr>
          <p:spPr>
            <a:xfrm rot="5400000">
              <a:off x="7295834" y="976670"/>
              <a:ext cx="548640" cy="548640"/>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9" name="Shape 8841"/>
            <p:cNvSpPr/>
            <p:nvPr/>
          </p:nvSpPr>
          <p:spPr>
            <a:xfrm>
              <a:off x="7319019" y="1007114"/>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21" name="Group 20"/>
          <p:cNvGrpSpPr/>
          <p:nvPr/>
        </p:nvGrpSpPr>
        <p:grpSpPr>
          <a:xfrm>
            <a:off x="2362703" y="2217970"/>
            <a:ext cx="731520" cy="731520"/>
            <a:chOff x="5943600" y="783034"/>
            <a:chExt cx="731520" cy="731520"/>
          </a:xfrm>
        </p:grpSpPr>
        <p:sp>
          <p:nvSpPr>
            <p:cNvPr id="120" name="Oval 119"/>
            <p:cNvSpPr/>
            <p:nvPr/>
          </p:nvSpPr>
          <p:spPr>
            <a:xfrm rot="5400000">
              <a:off x="5943600" y="783034"/>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1" name="Oval 120"/>
            <p:cNvSpPr/>
            <p:nvPr/>
          </p:nvSpPr>
          <p:spPr>
            <a:xfrm rot="5400000">
              <a:off x="6035040" y="874474"/>
              <a:ext cx="548640" cy="548640"/>
            </a:xfrm>
            <a:prstGeom prst="ellipse">
              <a:avLst/>
            </a:prstGeom>
            <a:solidFill>
              <a:schemeClr val="bg1"/>
            </a:solidFill>
            <a:ln w="88900" cmpd="sng">
              <a:solidFill>
                <a:srgbClr val="00B0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2" name="Shape 8841"/>
            <p:cNvSpPr/>
            <p:nvPr/>
          </p:nvSpPr>
          <p:spPr>
            <a:xfrm>
              <a:off x="6058225" y="904918"/>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tx1"/>
                  </a:solidFill>
                </a:rPr>
                <a:t></a:t>
              </a:r>
            </a:p>
          </p:txBody>
        </p:sp>
      </p:grpSp>
      <p:grpSp>
        <p:nvGrpSpPr>
          <p:cNvPr id="33" name="Group 32"/>
          <p:cNvGrpSpPr/>
          <p:nvPr/>
        </p:nvGrpSpPr>
        <p:grpSpPr>
          <a:xfrm>
            <a:off x="3800900" y="851756"/>
            <a:ext cx="731520" cy="731520"/>
            <a:chOff x="6957551" y="783034"/>
            <a:chExt cx="731520" cy="731520"/>
          </a:xfrm>
        </p:grpSpPr>
        <p:sp>
          <p:nvSpPr>
            <p:cNvPr id="123" name="Oval 122"/>
            <p:cNvSpPr/>
            <p:nvPr/>
          </p:nvSpPr>
          <p:spPr>
            <a:xfrm rot="5400000">
              <a:off x="6957551" y="783034"/>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4" name="Oval 123"/>
            <p:cNvSpPr/>
            <p:nvPr/>
          </p:nvSpPr>
          <p:spPr>
            <a:xfrm rot="5400000">
              <a:off x="7048991" y="874474"/>
              <a:ext cx="548640" cy="548640"/>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5" name="Shape 8841"/>
            <p:cNvSpPr/>
            <p:nvPr/>
          </p:nvSpPr>
          <p:spPr>
            <a:xfrm>
              <a:off x="7072176" y="904917"/>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34" name="Group 33"/>
          <p:cNvGrpSpPr/>
          <p:nvPr/>
        </p:nvGrpSpPr>
        <p:grpSpPr>
          <a:xfrm>
            <a:off x="4917141" y="1286804"/>
            <a:ext cx="731520" cy="731520"/>
            <a:chOff x="7966550" y="771088"/>
            <a:chExt cx="731520" cy="731520"/>
          </a:xfrm>
        </p:grpSpPr>
        <p:sp>
          <p:nvSpPr>
            <p:cNvPr id="126" name="Oval 125"/>
            <p:cNvSpPr/>
            <p:nvPr/>
          </p:nvSpPr>
          <p:spPr>
            <a:xfrm rot="5400000">
              <a:off x="7966550" y="771088"/>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7" name="Oval 126"/>
            <p:cNvSpPr/>
            <p:nvPr/>
          </p:nvSpPr>
          <p:spPr>
            <a:xfrm rot="5400000">
              <a:off x="8057990" y="862528"/>
              <a:ext cx="548640" cy="548640"/>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8" name="Shape 8841"/>
            <p:cNvSpPr/>
            <p:nvPr/>
          </p:nvSpPr>
          <p:spPr>
            <a:xfrm>
              <a:off x="8081175" y="892972"/>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27" name="Group 26"/>
          <p:cNvGrpSpPr/>
          <p:nvPr/>
        </p:nvGrpSpPr>
        <p:grpSpPr>
          <a:xfrm>
            <a:off x="3800900" y="3592474"/>
            <a:ext cx="731520" cy="731520"/>
            <a:chOff x="7600790" y="3011619"/>
            <a:chExt cx="731520" cy="731520"/>
          </a:xfrm>
        </p:grpSpPr>
        <p:sp>
          <p:nvSpPr>
            <p:cNvPr id="132" name="Oval 131"/>
            <p:cNvSpPr/>
            <p:nvPr/>
          </p:nvSpPr>
          <p:spPr>
            <a:xfrm rot="5400000">
              <a:off x="7600790" y="3011619"/>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rot="5400000">
              <a:off x="7692230" y="3103059"/>
              <a:ext cx="548640" cy="548640"/>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Shape 8841"/>
            <p:cNvSpPr/>
            <p:nvPr/>
          </p:nvSpPr>
          <p:spPr>
            <a:xfrm>
              <a:off x="7715415" y="3133503"/>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30" name="Group 29"/>
          <p:cNvGrpSpPr/>
          <p:nvPr/>
        </p:nvGrpSpPr>
        <p:grpSpPr>
          <a:xfrm>
            <a:off x="2793619" y="3285939"/>
            <a:ext cx="731520" cy="731520"/>
            <a:chOff x="7622699" y="3407823"/>
            <a:chExt cx="731520" cy="731520"/>
          </a:xfrm>
        </p:grpSpPr>
        <p:sp>
          <p:nvSpPr>
            <p:cNvPr id="135" name="Oval 134"/>
            <p:cNvSpPr/>
            <p:nvPr/>
          </p:nvSpPr>
          <p:spPr>
            <a:xfrm rot="5400000">
              <a:off x="7622699" y="3407823"/>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6" name="Oval 135"/>
            <p:cNvSpPr/>
            <p:nvPr/>
          </p:nvSpPr>
          <p:spPr>
            <a:xfrm rot="5400000">
              <a:off x="7714139" y="3499263"/>
              <a:ext cx="548640" cy="548640"/>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7" name="Shape 8841"/>
            <p:cNvSpPr/>
            <p:nvPr/>
          </p:nvSpPr>
          <p:spPr>
            <a:xfrm>
              <a:off x="7737324" y="3529707"/>
              <a:ext cx="502270"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cxnSp>
        <p:nvCxnSpPr>
          <p:cNvPr id="38" name="Straight Connector 37"/>
          <p:cNvCxnSpPr>
            <a:stCxn id="105" idx="0"/>
            <a:endCxn id="123" idx="6"/>
          </p:cNvCxnSpPr>
          <p:nvPr/>
        </p:nvCxnSpPr>
        <p:spPr>
          <a:xfrm flipH="1" flipV="1">
            <a:off x="4166660" y="1583276"/>
            <a:ext cx="1" cy="158617"/>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44" name="Group 43"/>
          <p:cNvGrpSpPr/>
          <p:nvPr/>
        </p:nvGrpSpPr>
        <p:grpSpPr>
          <a:xfrm>
            <a:off x="2678994" y="1286804"/>
            <a:ext cx="731520" cy="731520"/>
            <a:chOff x="2689318" y="1194996"/>
            <a:chExt cx="731520" cy="731520"/>
          </a:xfrm>
        </p:grpSpPr>
        <p:sp>
          <p:nvSpPr>
            <p:cNvPr id="129" name="Oval 128"/>
            <p:cNvSpPr/>
            <p:nvPr/>
          </p:nvSpPr>
          <p:spPr>
            <a:xfrm rot="5400000">
              <a:off x="2689318" y="1194996"/>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0" name="Oval 129"/>
            <p:cNvSpPr/>
            <p:nvPr/>
          </p:nvSpPr>
          <p:spPr>
            <a:xfrm rot="5400000">
              <a:off x="2780758" y="1286436"/>
              <a:ext cx="548640" cy="548640"/>
            </a:xfrm>
            <a:prstGeom prst="ellipse">
              <a:avLst/>
            </a:prstGeom>
            <a:noFill/>
            <a:ln w="8890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2198" y="1377876"/>
              <a:ext cx="365760" cy="365760"/>
            </a:xfrm>
            <a:prstGeom prst="rect">
              <a:avLst/>
            </a:prstGeom>
          </p:spPr>
        </p:pic>
      </p:grpSp>
      <p:cxnSp>
        <p:nvCxnSpPr>
          <p:cNvPr id="139" name="Straight Connector 138"/>
          <p:cNvCxnSpPr>
            <a:stCxn id="132" idx="2"/>
            <a:endCxn id="105" idx="4"/>
          </p:cNvCxnSpPr>
          <p:nvPr/>
        </p:nvCxnSpPr>
        <p:spPr>
          <a:xfrm flipV="1">
            <a:off x="4166660" y="3425568"/>
            <a:ext cx="1" cy="166906"/>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5215057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0095" y="272977"/>
            <a:ext cx="6515263" cy="422542"/>
          </a:xfrm>
          <a:solidFill>
            <a:schemeClr val="accent4"/>
          </a:solidFill>
          <a:ln>
            <a:solidFill>
              <a:schemeClr val="accent4"/>
            </a:solidFill>
          </a:ln>
        </p:spPr>
        <p:txBody>
          <a:bodyPr>
            <a:normAutofit/>
          </a:bodyPr>
          <a:lstStyle/>
          <a:p>
            <a:r>
              <a:rPr lang="en-US" dirty="0" smtClean="0">
                <a:solidFill>
                  <a:schemeClr val="bg1"/>
                </a:solidFill>
              </a:rPr>
              <a:t>Digital Guardian</a:t>
            </a:r>
            <a:endParaRPr lang="en-US" dirty="0">
              <a:solidFill>
                <a:schemeClr val="bg1"/>
              </a:solidFill>
            </a:endParaRPr>
          </a:p>
        </p:txBody>
      </p:sp>
      <p:sp>
        <p:nvSpPr>
          <p:cNvPr id="45" name="Rectangle 44"/>
          <p:cNvSpPr/>
          <p:nvPr/>
        </p:nvSpPr>
        <p:spPr>
          <a:xfrm>
            <a:off x="1" y="273936"/>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55028" y="273936"/>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1110055" y="273936"/>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59" y="273936"/>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506012" y="176188"/>
            <a:ext cx="727544" cy="616121"/>
            <a:chOff x="950964" y="304378"/>
            <a:chExt cx="727544" cy="616121"/>
          </a:xfrm>
        </p:grpSpPr>
        <p:sp>
          <p:nvSpPr>
            <p:cNvPr id="50" name="Rectangle 49"/>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Shape 8841"/>
            <p:cNvSpPr/>
            <p:nvPr/>
          </p:nvSpPr>
          <p:spPr>
            <a:xfrm>
              <a:off x="950964" y="304378"/>
              <a:ext cx="727544" cy="616121"/>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grpSp>
      <p:grpSp>
        <p:nvGrpSpPr>
          <p:cNvPr id="3" name="Group 2"/>
          <p:cNvGrpSpPr/>
          <p:nvPr/>
        </p:nvGrpSpPr>
        <p:grpSpPr>
          <a:xfrm>
            <a:off x="149934" y="1065956"/>
            <a:ext cx="2468880" cy="1242100"/>
            <a:chOff x="149934" y="1065956"/>
            <a:chExt cx="2468880" cy="1242100"/>
          </a:xfrm>
        </p:grpSpPr>
        <p:sp>
          <p:nvSpPr>
            <p:cNvPr id="13" name="Title 1"/>
            <p:cNvSpPr txBox="1">
              <a:spLocks/>
            </p:cNvSpPr>
            <p:nvPr/>
          </p:nvSpPr>
          <p:spPr>
            <a:xfrm>
              <a:off x="149934" y="1667976"/>
              <a:ext cx="2468880" cy="640080"/>
            </a:xfrm>
            <a:prstGeom prst="rect">
              <a:avLst/>
            </a:prstGeom>
          </p:spPr>
          <p:txBody>
            <a:bodyPr vert="horz" lIns="91440" tIns="45720" rIns="91440" bIns="45720" rtlCol="0" anchor="t">
              <a:noAutofit/>
            </a:bodyPr>
            <a:lstStyle>
              <a:defPPr>
                <a:defRPr lang="en-US"/>
              </a:defPPr>
              <a:lvl1pPr defTabSz="457200">
                <a:spcBef>
                  <a:spcPct val="0"/>
                </a:spcBef>
                <a:buNone/>
                <a:defRPr sz="1400" b="0">
                  <a:latin typeface="Roboto Light"/>
                  <a:ea typeface="+mj-ea"/>
                  <a:cs typeface="Roboto Light"/>
                </a:defRPr>
              </a:lvl1pPr>
            </a:lstStyle>
            <a:p>
              <a:pPr algn="ctr"/>
              <a:r>
                <a:rPr lang="en-US" dirty="0"/>
                <a:t>Set Reasonable Expectations</a:t>
              </a:r>
            </a:p>
          </p:txBody>
        </p:sp>
        <p:grpSp>
          <p:nvGrpSpPr>
            <p:cNvPr id="14" name="Group 13"/>
            <p:cNvGrpSpPr/>
            <p:nvPr/>
          </p:nvGrpSpPr>
          <p:grpSpPr>
            <a:xfrm>
              <a:off x="1132914" y="1065956"/>
              <a:ext cx="502920" cy="510909"/>
              <a:chOff x="440024" y="1012921"/>
              <a:chExt cx="502920" cy="510909"/>
            </a:xfrm>
          </p:grpSpPr>
          <p:sp>
            <p:nvSpPr>
              <p:cNvPr id="15" name="Oval 14"/>
              <p:cNvSpPr/>
              <p:nvPr/>
            </p:nvSpPr>
            <p:spPr>
              <a:xfrm>
                <a:off x="440024" y="1016915"/>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Shape 8841"/>
              <p:cNvSpPr/>
              <p:nvPr/>
            </p:nvSpPr>
            <p:spPr>
              <a:xfrm>
                <a:off x="449168" y="1012921"/>
                <a:ext cx="484632" cy="51090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smtClean="0">
                    <a:solidFill>
                      <a:srgbClr val="FC395B"/>
                    </a:solidFill>
                    <a:latin typeface="Roboto Black" panose="02000000000000000000" pitchFamily="2" charset="0"/>
                    <a:ea typeface="Roboto Black" panose="02000000000000000000" pitchFamily="2" charset="0"/>
                  </a:rPr>
                  <a:t>1</a:t>
                </a:r>
                <a:endParaRPr lang="en-US" sz="1400" dirty="0">
                  <a:solidFill>
                    <a:srgbClr val="FC395B"/>
                  </a:solidFill>
                  <a:latin typeface="Roboto Black" panose="02000000000000000000" pitchFamily="2" charset="0"/>
                  <a:ea typeface="Roboto Black" panose="02000000000000000000" pitchFamily="2" charset="0"/>
                </a:endParaRPr>
              </a:p>
            </p:txBody>
          </p:sp>
        </p:grpSp>
      </p:grpSp>
      <p:grpSp>
        <p:nvGrpSpPr>
          <p:cNvPr id="5" name="Group 4"/>
          <p:cNvGrpSpPr/>
          <p:nvPr/>
        </p:nvGrpSpPr>
        <p:grpSpPr>
          <a:xfrm>
            <a:off x="6516659" y="1065956"/>
            <a:ext cx="2468880" cy="1242100"/>
            <a:chOff x="6516659" y="1065956"/>
            <a:chExt cx="2468880" cy="1242100"/>
          </a:xfrm>
        </p:grpSpPr>
        <p:sp>
          <p:nvSpPr>
            <p:cNvPr id="21" name="Title 1"/>
            <p:cNvSpPr txBox="1">
              <a:spLocks/>
            </p:cNvSpPr>
            <p:nvPr/>
          </p:nvSpPr>
          <p:spPr>
            <a:xfrm>
              <a:off x="6516659" y="1667976"/>
              <a:ext cx="2468880" cy="640080"/>
            </a:xfrm>
            <a:prstGeom prst="rect">
              <a:avLst/>
            </a:prstGeom>
          </p:spPr>
          <p:txBody>
            <a:bodyPr vert="horz" lIns="91440" tIns="45720" rIns="91440" bIns="45720" rtlCol="0" anchor="t">
              <a:noAutofit/>
            </a:bodyPr>
            <a:lstStyle>
              <a:defPPr>
                <a:defRPr lang="en-US"/>
              </a:defPPr>
              <a:lvl1pPr algn="ctr" defTabSz="457200">
                <a:spcBef>
                  <a:spcPct val="0"/>
                </a:spcBef>
                <a:buNone/>
                <a:defRPr b="0">
                  <a:latin typeface="Roboto Light"/>
                  <a:ea typeface="+mj-ea"/>
                  <a:cs typeface="Roboto Light"/>
                </a:defRPr>
              </a:lvl1pPr>
            </a:lstStyle>
            <a:p>
              <a:r>
                <a:rPr lang="en-US" sz="1400" dirty="0" smtClean="0"/>
                <a:t>Support Critical thinking and civil behavior</a:t>
              </a:r>
              <a:endParaRPr lang="en-US" sz="1400" dirty="0"/>
            </a:p>
          </p:txBody>
        </p:sp>
        <p:grpSp>
          <p:nvGrpSpPr>
            <p:cNvPr id="22" name="Group 21"/>
            <p:cNvGrpSpPr/>
            <p:nvPr/>
          </p:nvGrpSpPr>
          <p:grpSpPr>
            <a:xfrm>
              <a:off x="7499639" y="1065956"/>
              <a:ext cx="502920" cy="502920"/>
              <a:chOff x="884745" y="1609410"/>
              <a:chExt cx="502920" cy="502920"/>
            </a:xfrm>
          </p:grpSpPr>
          <p:sp>
            <p:nvSpPr>
              <p:cNvPr id="23" name="Oval 22"/>
              <p:cNvSpPr/>
              <p:nvPr/>
            </p:nvSpPr>
            <p:spPr>
              <a:xfrm>
                <a:off x="884745"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Shape 8841"/>
              <p:cNvSpPr/>
              <p:nvPr/>
            </p:nvSpPr>
            <p:spPr>
              <a:xfrm>
                <a:off x="893889"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smtClean="0">
                    <a:solidFill>
                      <a:srgbClr val="18B96E"/>
                    </a:solidFill>
                    <a:latin typeface="Roboto Black" panose="02000000000000000000" pitchFamily="2" charset="0"/>
                    <a:ea typeface="Roboto Black" panose="02000000000000000000" pitchFamily="2" charset="0"/>
                    <a:cs typeface="+mn-cs"/>
                  </a:rPr>
                  <a:t>3</a:t>
                </a:r>
                <a:endParaRPr lang="en-US" sz="2400" dirty="0">
                  <a:solidFill>
                    <a:srgbClr val="18B96E"/>
                  </a:solidFill>
                  <a:latin typeface="Roboto Black" panose="02000000000000000000" pitchFamily="2" charset="0"/>
                  <a:ea typeface="Roboto Black" panose="02000000000000000000" pitchFamily="2" charset="0"/>
                  <a:cs typeface="+mn-cs"/>
                </a:endParaRPr>
              </a:p>
            </p:txBody>
          </p:sp>
        </p:grpSp>
      </p:grpSp>
      <p:grpSp>
        <p:nvGrpSpPr>
          <p:cNvPr id="11" name="Group 10"/>
          <p:cNvGrpSpPr/>
          <p:nvPr/>
        </p:nvGrpSpPr>
        <p:grpSpPr>
          <a:xfrm>
            <a:off x="1715844" y="2910376"/>
            <a:ext cx="2468880" cy="1242101"/>
            <a:chOff x="1715844" y="2910376"/>
            <a:chExt cx="2468880" cy="1242101"/>
          </a:xfrm>
        </p:grpSpPr>
        <p:sp>
          <p:nvSpPr>
            <p:cNvPr id="26" name="Title 1"/>
            <p:cNvSpPr txBox="1">
              <a:spLocks/>
            </p:cNvSpPr>
            <p:nvPr/>
          </p:nvSpPr>
          <p:spPr>
            <a:xfrm>
              <a:off x="1715844" y="3512397"/>
              <a:ext cx="2468880" cy="640080"/>
            </a:xfrm>
            <a:prstGeom prst="rect">
              <a:avLst/>
            </a:prstGeom>
          </p:spPr>
          <p:txBody>
            <a:bodyPr vert="horz" lIns="91440" tIns="45720" rIns="91440" bIns="45720" rtlCol="0" anchor="t">
              <a:noAutofit/>
            </a:bodyPr>
            <a:lstStyle>
              <a:defPPr>
                <a:defRPr lang="en-US"/>
              </a:defPPr>
              <a:lvl1pPr defTabSz="457200">
                <a:spcBef>
                  <a:spcPct val="0"/>
                </a:spcBef>
                <a:buNone/>
                <a:defRPr sz="1400" b="0">
                  <a:latin typeface="Roboto Light"/>
                  <a:ea typeface="+mj-ea"/>
                  <a:cs typeface="Roboto Light"/>
                </a:defRPr>
              </a:lvl1pPr>
            </a:lstStyle>
            <a:p>
              <a:pPr algn="ctr"/>
              <a:r>
                <a:rPr lang="en-US" dirty="0"/>
                <a:t>Require Internet use in a high-traffic place</a:t>
              </a:r>
            </a:p>
          </p:txBody>
        </p:sp>
        <p:grpSp>
          <p:nvGrpSpPr>
            <p:cNvPr id="27" name="Group 26"/>
            <p:cNvGrpSpPr/>
            <p:nvPr/>
          </p:nvGrpSpPr>
          <p:grpSpPr>
            <a:xfrm>
              <a:off x="2698824" y="2910376"/>
              <a:ext cx="502920" cy="502920"/>
              <a:chOff x="1681909" y="1609410"/>
              <a:chExt cx="502920" cy="502920"/>
            </a:xfrm>
          </p:grpSpPr>
          <p:sp>
            <p:nvSpPr>
              <p:cNvPr id="28" name="Oval 27"/>
              <p:cNvSpPr/>
              <p:nvPr/>
            </p:nvSpPr>
            <p:spPr>
              <a:xfrm>
                <a:off x="1681909"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Shape 8841"/>
              <p:cNvSpPr/>
              <p:nvPr/>
            </p:nvSpPr>
            <p:spPr>
              <a:xfrm>
                <a:off x="1691053"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smtClean="0">
                    <a:solidFill>
                      <a:srgbClr val="FB7545"/>
                    </a:solidFill>
                    <a:latin typeface="Roboto Black" panose="02000000000000000000" pitchFamily="2" charset="0"/>
                    <a:ea typeface="Roboto Black" panose="02000000000000000000" pitchFamily="2" charset="0"/>
                    <a:cs typeface="+mn-cs"/>
                  </a:rPr>
                  <a:t>4</a:t>
                </a:r>
                <a:endParaRPr lang="en-US" sz="2400" dirty="0">
                  <a:solidFill>
                    <a:srgbClr val="FB7545"/>
                  </a:solidFill>
                  <a:latin typeface="Roboto Black" panose="02000000000000000000" pitchFamily="2" charset="0"/>
                  <a:ea typeface="Roboto Black" panose="02000000000000000000" pitchFamily="2" charset="0"/>
                  <a:cs typeface="+mn-cs"/>
                </a:endParaRPr>
              </a:p>
            </p:txBody>
          </p:sp>
        </p:grpSp>
      </p:grpSp>
      <p:grpSp>
        <p:nvGrpSpPr>
          <p:cNvPr id="12" name="Group 11"/>
          <p:cNvGrpSpPr/>
          <p:nvPr/>
        </p:nvGrpSpPr>
        <p:grpSpPr>
          <a:xfrm>
            <a:off x="4944503" y="2910376"/>
            <a:ext cx="2468880" cy="1242101"/>
            <a:chOff x="4944503" y="2910376"/>
            <a:chExt cx="2468880" cy="1242101"/>
          </a:xfrm>
        </p:grpSpPr>
        <p:sp>
          <p:nvSpPr>
            <p:cNvPr id="31" name="Title 1"/>
            <p:cNvSpPr txBox="1">
              <a:spLocks/>
            </p:cNvSpPr>
            <p:nvPr/>
          </p:nvSpPr>
          <p:spPr>
            <a:xfrm>
              <a:off x="4944503" y="3512397"/>
              <a:ext cx="2468880" cy="640080"/>
            </a:xfrm>
            <a:prstGeom prst="rect">
              <a:avLst/>
            </a:prstGeom>
          </p:spPr>
          <p:txBody>
            <a:bodyPr vert="horz" lIns="91440" tIns="45720" rIns="91440" bIns="45720" rtlCol="0" anchor="t">
              <a:noAutofit/>
            </a:bodyPr>
            <a:lstStyle>
              <a:defPPr>
                <a:defRPr lang="en-US"/>
              </a:defPPr>
              <a:lvl1pPr defTabSz="457200">
                <a:spcBef>
                  <a:spcPct val="0"/>
                </a:spcBef>
                <a:buNone/>
                <a:defRPr sz="1400" b="0">
                  <a:latin typeface="Roboto Light"/>
                  <a:ea typeface="+mj-ea"/>
                  <a:cs typeface="Roboto Light"/>
                </a:defRPr>
              </a:lvl1pPr>
            </a:lstStyle>
            <a:p>
              <a:pPr algn="ctr"/>
              <a:r>
                <a:rPr lang="en-US" dirty="0"/>
                <a:t>Get your kids to share</a:t>
              </a:r>
            </a:p>
          </p:txBody>
        </p:sp>
        <p:grpSp>
          <p:nvGrpSpPr>
            <p:cNvPr id="32" name="Group 31"/>
            <p:cNvGrpSpPr/>
            <p:nvPr/>
          </p:nvGrpSpPr>
          <p:grpSpPr>
            <a:xfrm>
              <a:off x="5927483" y="2910376"/>
              <a:ext cx="502920" cy="502920"/>
              <a:chOff x="2441142" y="1609410"/>
              <a:chExt cx="502920" cy="502920"/>
            </a:xfrm>
          </p:grpSpPr>
          <p:sp>
            <p:nvSpPr>
              <p:cNvPr id="33" name="Oval 32"/>
              <p:cNvSpPr/>
              <p:nvPr/>
            </p:nvSpPr>
            <p:spPr>
              <a:xfrm>
                <a:off x="2441142"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Shape 8841"/>
              <p:cNvSpPr/>
              <p:nvPr/>
            </p:nvSpPr>
            <p:spPr>
              <a:xfrm>
                <a:off x="2450286" y="1624908"/>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smtClean="0">
                    <a:solidFill>
                      <a:srgbClr val="90D049"/>
                    </a:solidFill>
                    <a:latin typeface="Roboto Black" panose="02000000000000000000" pitchFamily="2" charset="0"/>
                    <a:ea typeface="Roboto Black" panose="02000000000000000000" pitchFamily="2" charset="0"/>
                    <a:cs typeface="+mn-cs"/>
                  </a:rPr>
                  <a:t>5</a:t>
                </a:r>
                <a:endParaRPr lang="en-US" sz="2400" dirty="0">
                  <a:solidFill>
                    <a:srgbClr val="90D049"/>
                  </a:solidFill>
                  <a:latin typeface="Roboto Black" panose="02000000000000000000" pitchFamily="2" charset="0"/>
                  <a:ea typeface="Roboto Black" panose="02000000000000000000" pitchFamily="2" charset="0"/>
                  <a:cs typeface="+mn-cs"/>
                </a:endParaRPr>
              </a:p>
            </p:txBody>
          </p:sp>
        </p:grpSp>
      </p:grpSp>
      <p:grpSp>
        <p:nvGrpSpPr>
          <p:cNvPr id="4" name="Group 3"/>
          <p:cNvGrpSpPr/>
          <p:nvPr/>
        </p:nvGrpSpPr>
        <p:grpSpPr>
          <a:xfrm>
            <a:off x="3377880" y="1065956"/>
            <a:ext cx="2468880" cy="1242100"/>
            <a:chOff x="3377880" y="1065956"/>
            <a:chExt cx="2468880" cy="1242100"/>
          </a:xfrm>
        </p:grpSpPr>
        <p:sp>
          <p:nvSpPr>
            <p:cNvPr id="36" name="Title 1"/>
            <p:cNvSpPr txBox="1">
              <a:spLocks/>
            </p:cNvSpPr>
            <p:nvPr/>
          </p:nvSpPr>
          <p:spPr>
            <a:xfrm>
              <a:off x="3377880" y="1667976"/>
              <a:ext cx="2468880" cy="640080"/>
            </a:xfrm>
            <a:prstGeom prst="rect">
              <a:avLst/>
            </a:prstGeom>
          </p:spPr>
          <p:txBody>
            <a:bodyPr vert="horz" lIns="91440" tIns="45720" rIns="91440" bIns="45720" rtlCol="0" anchor="t">
              <a:noAutofit/>
            </a:bodyPr>
            <a:lstStyle>
              <a:defPPr>
                <a:defRPr lang="en-US"/>
              </a:defPPr>
              <a:lvl1pPr defTabSz="457200">
                <a:spcBef>
                  <a:spcPct val="0"/>
                </a:spcBef>
                <a:buNone/>
                <a:defRPr sz="1400" b="0">
                  <a:latin typeface="Roboto Light"/>
                  <a:ea typeface="+mj-ea"/>
                  <a:cs typeface="Roboto Light"/>
                </a:defRPr>
              </a:lvl1pPr>
            </a:lstStyle>
            <a:p>
              <a:pPr algn="ctr"/>
              <a:r>
                <a:rPr lang="en-US" dirty="0"/>
                <a:t>Talk with your kids about how they use services</a:t>
              </a:r>
            </a:p>
          </p:txBody>
        </p:sp>
        <p:grpSp>
          <p:nvGrpSpPr>
            <p:cNvPr id="37" name="Group 36"/>
            <p:cNvGrpSpPr/>
            <p:nvPr/>
          </p:nvGrpSpPr>
          <p:grpSpPr>
            <a:xfrm>
              <a:off x="4355327" y="1065956"/>
              <a:ext cx="502920" cy="502920"/>
              <a:chOff x="3399237" y="1644852"/>
              <a:chExt cx="502920" cy="502920"/>
            </a:xfrm>
          </p:grpSpPr>
          <p:sp>
            <p:nvSpPr>
              <p:cNvPr id="38" name="Oval 37"/>
              <p:cNvSpPr/>
              <p:nvPr/>
            </p:nvSpPr>
            <p:spPr>
              <a:xfrm>
                <a:off x="3399237" y="1644852"/>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Shape 8841"/>
              <p:cNvSpPr/>
              <p:nvPr/>
            </p:nvSpPr>
            <p:spPr>
              <a:xfrm>
                <a:off x="3408381" y="1660350"/>
                <a:ext cx="484632" cy="47192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smtClean="0">
                    <a:solidFill>
                      <a:srgbClr val="E9C944"/>
                    </a:solidFill>
                    <a:latin typeface="Roboto Black" panose="02000000000000000000" pitchFamily="2" charset="0"/>
                    <a:ea typeface="Roboto Black" panose="02000000000000000000" pitchFamily="2" charset="0"/>
                    <a:cs typeface="+mn-cs"/>
                  </a:rPr>
                  <a:t>2</a:t>
                </a:r>
                <a:endParaRPr lang="en-US" sz="2400" dirty="0">
                  <a:solidFill>
                    <a:srgbClr val="E9C944"/>
                  </a:solidFill>
                  <a:latin typeface="Roboto Black" panose="02000000000000000000" pitchFamily="2" charset="0"/>
                  <a:ea typeface="Roboto Black" panose="02000000000000000000" pitchFamily="2" charset="0"/>
                  <a:cs typeface="+mn-cs"/>
                </a:endParaRPr>
              </a:p>
            </p:txBody>
          </p:sp>
        </p:grpSp>
      </p:grpSp>
    </p:spTree>
    <p:extLst>
      <p:ext uri="{BB962C8B-B14F-4D97-AF65-F5344CB8AC3E}">
        <p14:creationId xmlns:p14="http://schemas.microsoft.com/office/powerpoint/2010/main" val="169595041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Teaching Our Kids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4" y="362043"/>
            <a:ext cx="1656672" cy="1573306"/>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6095492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Thanks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56869"/>
            <a:ext cx="1656672" cy="199111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300" dirty="0">
                <a:solidFill>
                  <a:schemeClr val="bg1"/>
                </a:solidFill>
                <a:latin typeface="baby icons" panose="02000500000000000000" pitchFamily="2" charset="0"/>
              </a:rPr>
              <a:t></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53485123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1044" y="178482"/>
            <a:ext cx="6514315" cy="422542"/>
          </a:xfrm>
          <a:solidFill>
            <a:schemeClr val="accent4"/>
          </a:solidFill>
          <a:ln>
            <a:solidFill>
              <a:schemeClr val="accent4"/>
            </a:solidFill>
          </a:ln>
        </p:spPr>
        <p:txBody>
          <a:bodyPr vert="horz" lIns="91430" tIns="45715" rIns="91430" bIns="45715" rtlCol="0" anchor="ctr">
            <a:normAutofit/>
          </a:bodyPr>
          <a:lstStyle/>
          <a:p>
            <a:r>
              <a:rPr lang="en-US" dirty="0" smtClean="0">
                <a:solidFill>
                  <a:schemeClr val="bg1"/>
                </a:solidFill>
              </a:rPr>
              <a:t>Teaching Our Kids</a:t>
            </a:r>
            <a:endParaRPr lang="en-US" dirty="0">
              <a:solidFill>
                <a:schemeClr val="bg1"/>
              </a:solidFill>
            </a:endParaRPr>
          </a:p>
        </p:txBody>
      </p:sp>
      <p:grpSp>
        <p:nvGrpSpPr>
          <p:cNvPr id="84" name="Group 83"/>
          <p:cNvGrpSpPr/>
          <p:nvPr/>
        </p:nvGrpSpPr>
        <p:grpSpPr>
          <a:xfrm>
            <a:off x="955622" y="678109"/>
            <a:ext cx="1698057" cy="3562197"/>
            <a:chOff x="955622" y="678109"/>
            <a:chExt cx="1698057" cy="3562197"/>
          </a:xfrm>
        </p:grpSpPr>
        <p:sp>
          <p:nvSpPr>
            <p:cNvPr id="8" name="Rounded Rectangle 7"/>
            <p:cNvSpPr/>
            <p:nvPr/>
          </p:nvSpPr>
          <p:spPr>
            <a:xfrm>
              <a:off x="955622" y="2279056"/>
              <a:ext cx="1698057" cy="1961250"/>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956907" y="678109"/>
              <a:ext cx="1696140" cy="16961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958194" y="1582386"/>
              <a:ext cx="1695485" cy="79656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1120689" y="841891"/>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itle 1"/>
            <p:cNvSpPr txBox="1">
              <a:spLocks/>
            </p:cNvSpPr>
            <p:nvPr/>
          </p:nvSpPr>
          <p:spPr>
            <a:xfrm>
              <a:off x="972170" y="2385018"/>
              <a:ext cx="1674374" cy="600412"/>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HOPSCOTCH</a:t>
              </a:r>
              <a:endParaRPr lang="en-US" sz="1200" b="0" dirty="0"/>
            </a:p>
          </p:txBody>
        </p:sp>
        <p:sp>
          <p:nvSpPr>
            <p:cNvPr id="14" name="TextBox 13"/>
            <p:cNvSpPr txBox="1"/>
            <p:nvPr/>
          </p:nvSpPr>
          <p:spPr>
            <a:xfrm>
              <a:off x="1048870" y="3035903"/>
              <a:ext cx="1554441" cy="646331"/>
            </a:xfrm>
            <a:prstGeom prst="rect">
              <a:avLst/>
            </a:prstGeom>
            <a:noFill/>
          </p:spPr>
          <p:txBody>
            <a:bodyPr wrap="square" rtlCol="0">
              <a:spAutoFit/>
            </a:bodyPr>
            <a:lstStyle/>
            <a:p>
              <a:pPr>
                <a:lnSpc>
                  <a:spcPct val="120000"/>
                </a:lnSpc>
              </a:pPr>
              <a:r>
                <a:rPr lang="en-US" sz="1000" dirty="0" smtClean="0">
                  <a:solidFill>
                    <a:schemeClr val="tx2">
                      <a:lumMod val="50000"/>
                    </a:schemeClr>
                  </a:solidFill>
                  <a:latin typeface="Roboto Light"/>
                  <a:cs typeface="Roboto Light"/>
                </a:rPr>
                <a:t>IOS App</a:t>
              </a:r>
            </a:p>
            <a:p>
              <a:pPr>
                <a:lnSpc>
                  <a:spcPct val="120000"/>
                </a:lnSpc>
              </a:pPr>
              <a:endParaRPr lang="en-US" sz="1000" dirty="0">
                <a:solidFill>
                  <a:schemeClr val="tx2">
                    <a:lumMod val="50000"/>
                  </a:schemeClr>
                </a:solidFill>
                <a:latin typeface="Roboto Light"/>
                <a:cs typeface="Roboto Light"/>
              </a:endParaRPr>
            </a:p>
            <a:p>
              <a:pPr>
                <a:lnSpc>
                  <a:spcPct val="120000"/>
                </a:lnSpc>
              </a:pPr>
              <a:r>
                <a:rPr lang="en-US" sz="1000" dirty="0" smtClean="0">
                  <a:solidFill>
                    <a:schemeClr val="tx2">
                      <a:lumMod val="50000"/>
                    </a:schemeClr>
                  </a:solidFill>
                  <a:latin typeface="Roboto Light"/>
                  <a:cs typeface="Roboto Light"/>
                  <a:hlinkClick r:id="rId3"/>
                </a:rPr>
                <a:t>gethopscotch.com</a:t>
              </a:r>
              <a:endParaRPr lang="en-US" sz="1000" dirty="0">
                <a:solidFill>
                  <a:schemeClr val="tx2">
                    <a:lumMod val="50000"/>
                  </a:schemeClr>
                </a:solidFill>
                <a:latin typeface="Roboto Light"/>
                <a:cs typeface="Roboto Light"/>
              </a:endParaRPr>
            </a:p>
          </p:txBody>
        </p:sp>
        <p:cxnSp>
          <p:nvCxnSpPr>
            <p:cNvPr id="15" name="Straight Connector 14"/>
            <p:cNvCxnSpPr/>
            <p:nvPr/>
          </p:nvCxnSpPr>
          <p:spPr>
            <a:xfrm>
              <a:off x="955622" y="2985430"/>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pic>
          <p:nvPicPr>
            <p:cNvPr id="79" name="Picture 7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5722" y="1066518"/>
              <a:ext cx="930791" cy="930791"/>
            </a:xfrm>
            <a:prstGeom prst="rect">
              <a:avLst/>
            </a:prstGeom>
          </p:spPr>
        </p:pic>
      </p:grpSp>
      <p:grpSp>
        <p:nvGrpSpPr>
          <p:cNvPr id="85" name="Group 84"/>
          <p:cNvGrpSpPr/>
          <p:nvPr/>
        </p:nvGrpSpPr>
        <p:grpSpPr>
          <a:xfrm>
            <a:off x="3739000" y="678109"/>
            <a:ext cx="1698057" cy="3562197"/>
            <a:chOff x="3739000" y="678109"/>
            <a:chExt cx="1698057" cy="3562197"/>
          </a:xfrm>
        </p:grpSpPr>
        <p:sp>
          <p:nvSpPr>
            <p:cNvPr id="32" name="Rounded Rectangle 31"/>
            <p:cNvSpPr/>
            <p:nvPr/>
          </p:nvSpPr>
          <p:spPr>
            <a:xfrm>
              <a:off x="3739000" y="2279056"/>
              <a:ext cx="1698057" cy="1961250"/>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p:cNvSpPr/>
            <p:nvPr/>
          </p:nvSpPr>
          <p:spPr>
            <a:xfrm>
              <a:off x="3740285" y="678109"/>
              <a:ext cx="1696140" cy="169614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3741572" y="1582386"/>
              <a:ext cx="1695485" cy="796565"/>
            </a:xfrm>
            <a:prstGeom prst="rect">
              <a:avLst/>
            </a:prstGeom>
            <a:solidFill>
              <a:srgbClr val="E9C9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Oval 34"/>
            <p:cNvSpPr/>
            <p:nvPr/>
          </p:nvSpPr>
          <p:spPr>
            <a:xfrm>
              <a:off x="3904067" y="841891"/>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itle 1"/>
            <p:cNvSpPr txBox="1">
              <a:spLocks/>
            </p:cNvSpPr>
            <p:nvPr/>
          </p:nvSpPr>
          <p:spPr>
            <a:xfrm>
              <a:off x="3755548" y="2385018"/>
              <a:ext cx="1674374" cy="605114"/>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err="1" smtClean="0"/>
                <a:t>Kodable</a:t>
              </a:r>
              <a:endParaRPr lang="en-US" sz="1200" b="0" dirty="0"/>
            </a:p>
          </p:txBody>
        </p:sp>
        <p:sp>
          <p:nvSpPr>
            <p:cNvPr id="38" name="TextBox 37"/>
            <p:cNvSpPr txBox="1"/>
            <p:nvPr/>
          </p:nvSpPr>
          <p:spPr>
            <a:xfrm>
              <a:off x="3827929" y="3035903"/>
              <a:ext cx="1566909" cy="830997"/>
            </a:xfrm>
            <a:prstGeom prst="rect">
              <a:avLst/>
            </a:prstGeom>
            <a:noFill/>
          </p:spPr>
          <p:txBody>
            <a:bodyPr wrap="square" rtlCol="0">
              <a:spAutoFit/>
            </a:bodyPr>
            <a:lstStyle/>
            <a:p>
              <a:pPr>
                <a:lnSpc>
                  <a:spcPct val="120000"/>
                </a:lnSpc>
              </a:pPr>
              <a:r>
                <a:rPr lang="en-US" sz="1000" dirty="0" smtClean="0">
                  <a:solidFill>
                    <a:schemeClr val="tx2">
                      <a:lumMod val="50000"/>
                    </a:schemeClr>
                  </a:solidFill>
                  <a:latin typeface="Roboto Light"/>
                  <a:cs typeface="Roboto Light"/>
                </a:rPr>
                <a:t>IOS App</a:t>
              </a:r>
            </a:p>
            <a:p>
              <a:pPr>
                <a:lnSpc>
                  <a:spcPct val="120000"/>
                </a:lnSpc>
              </a:pPr>
              <a:r>
                <a:rPr lang="en-US" sz="1000" dirty="0" smtClean="0">
                  <a:solidFill>
                    <a:schemeClr val="tx2">
                      <a:lumMod val="50000"/>
                    </a:schemeClr>
                  </a:solidFill>
                  <a:latin typeface="Roboto Light"/>
                  <a:cs typeface="Roboto Light"/>
                </a:rPr>
                <a:t>Online or PC Game</a:t>
              </a:r>
            </a:p>
            <a:p>
              <a:pPr>
                <a:lnSpc>
                  <a:spcPct val="120000"/>
                </a:lnSpc>
              </a:pPr>
              <a:endParaRPr lang="en-US" sz="1000" dirty="0">
                <a:solidFill>
                  <a:schemeClr val="tx2">
                    <a:lumMod val="50000"/>
                  </a:schemeClr>
                </a:solidFill>
                <a:latin typeface="Roboto Light"/>
                <a:cs typeface="Roboto Light"/>
              </a:endParaRPr>
            </a:p>
            <a:p>
              <a:pPr>
                <a:lnSpc>
                  <a:spcPct val="120000"/>
                </a:lnSpc>
              </a:pPr>
              <a:r>
                <a:rPr lang="en-US" sz="1000" dirty="0" smtClean="0">
                  <a:solidFill>
                    <a:schemeClr val="tx2">
                      <a:lumMod val="50000"/>
                    </a:schemeClr>
                  </a:solidFill>
                  <a:latin typeface="Roboto Light"/>
                  <a:cs typeface="Roboto Light"/>
                  <a:hlinkClick r:id="rId5"/>
                </a:rPr>
                <a:t>kodable.com</a:t>
              </a:r>
              <a:endParaRPr lang="en-US" sz="1000" dirty="0">
                <a:solidFill>
                  <a:schemeClr val="tx2">
                    <a:lumMod val="50000"/>
                  </a:schemeClr>
                </a:solidFill>
                <a:latin typeface="Roboto Light"/>
                <a:cs typeface="Roboto Light"/>
              </a:endParaRPr>
            </a:p>
          </p:txBody>
        </p:sp>
        <p:cxnSp>
          <p:nvCxnSpPr>
            <p:cNvPr id="39" name="Straight Connector 38"/>
            <p:cNvCxnSpPr/>
            <p:nvPr/>
          </p:nvCxnSpPr>
          <p:spPr>
            <a:xfrm>
              <a:off x="3739000" y="2985430"/>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pic>
          <p:nvPicPr>
            <p:cNvPr id="80" name="Picture 7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89808" y="1041962"/>
              <a:ext cx="989305" cy="989305"/>
            </a:xfrm>
            <a:prstGeom prst="rect">
              <a:avLst/>
            </a:prstGeom>
          </p:spPr>
        </p:pic>
      </p:grpSp>
      <p:grpSp>
        <p:nvGrpSpPr>
          <p:cNvPr id="86" name="Group 85"/>
          <p:cNvGrpSpPr/>
          <p:nvPr/>
        </p:nvGrpSpPr>
        <p:grpSpPr>
          <a:xfrm>
            <a:off x="6522377" y="635512"/>
            <a:ext cx="1698057" cy="3742789"/>
            <a:chOff x="6522377" y="635512"/>
            <a:chExt cx="1698057" cy="3742789"/>
          </a:xfrm>
        </p:grpSpPr>
        <p:sp>
          <p:nvSpPr>
            <p:cNvPr id="56" name="Rounded Rectangle 55"/>
            <p:cNvSpPr/>
            <p:nvPr/>
          </p:nvSpPr>
          <p:spPr>
            <a:xfrm>
              <a:off x="6522377" y="2236459"/>
              <a:ext cx="1698057" cy="2003847"/>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p:cNvSpPr/>
            <p:nvPr/>
          </p:nvSpPr>
          <p:spPr>
            <a:xfrm>
              <a:off x="6523662" y="635512"/>
              <a:ext cx="1696140" cy="169614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6524949" y="1539789"/>
              <a:ext cx="1695485" cy="79656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p:cNvSpPr/>
            <p:nvPr/>
          </p:nvSpPr>
          <p:spPr>
            <a:xfrm>
              <a:off x="6687444" y="799294"/>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itle 1"/>
            <p:cNvSpPr txBox="1">
              <a:spLocks/>
            </p:cNvSpPr>
            <p:nvPr/>
          </p:nvSpPr>
          <p:spPr>
            <a:xfrm>
              <a:off x="6538925" y="2342421"/>
              <a:ext cx="1674374" cy="605114"/>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Scratch</a:t>
              </a:r>
            </a:p>
            <a:p>
              <a:pPr algn="ctr"/>
              <a:r>
                <a:rPr lang="en-US" sz="1200" b="0" dirty="0" err="1" smtClean="0"/>
                <a:t>Scratchjr</a:t>
              </a:r>
              <a:endParaRPr lang="en-US" sz="1200" b="0" dirty="0"/>
            </a:p>
          </p:txBody>
        </p:sp>
        <p:sp>
          <p:nvSpPr>
            <p:cNvPr id="62" name="TextBox 61"/>
            <p:cNvSpPr txBox="1"/>
            <p:nvPr/>
          </p:nvSpPr>
          <p:spPr>
            <a:xfrm>
              <a:off x="6606987" y="2993306"/>
              <a:ext cx="1606311" cy="1384995"/>
            </a:xfrm>
            <a:prstGeom prst="rect">
              <a:avLst/>
            </a:prstGeom>
            <a:noFill/>
          </p:spPr>
          <p:txBody>
            <a:bodyPr wrap="square" rtlCol="0">
              <a:spAutoFit/>
            </a:bodyPr>
            <a:lstStyle/>
            <a:p>
              <a:pPr>
                <a:lnSpc>
                  <a:spcPct val="120000"/>
                </a:lnSpc>
              </a:pPr>
              <a:r>
                <a:rPr lang="en-US" sz="1000" dirty="0" smtClean="0">
                  <a:solidFill>
                    <a:schemeClr val="tx2">
                      <a:lumMod val="50000"/>
                    </a:schemeClr>
                  </a:solidFill>
                  <a:latin typeface="Roboto Light"/>
                  <a:cs typeface="Roboto Light"/>
                </a:rPr>
                <a:t>Online or PC Game</a:t>
              </a:r>
            </a:p>
            <a:p>
              <a:pPr>
                <a:lnSpc>
                  <a:spcPct val="120000"/>
                </a:lnSpc>
              </a:pPr>
              <a:r>
                <a:rPr lang="en-US" sz="1000" dirty="0" smtClean="0">
                  <a:solidFill>
                    <a:schemeClr val="tx2">
                      <a:lumMod val="50000"/>
                    </a:schemeClr>
                  </a:solidFill>
                  <a:latin typeface="Roboto Light"/>
                  <a:cs typeface="Roboto Light"/>
                </a:rPr>
                <a:t>IOS App</a:t>
              </a:r>
            </a:p>
            <a:p>
              <a:pPr>
                <a:lnSpc>
                  <a:spcPct val="120000"/>
                </a:lnSpc>
              </a:pPr>
              <a:r>
                <a:rPr lang="en-US" sz="1000" dirty="0" smtClean="0">
                  <a:solidFill>
                    <a:schemeClr val="tx2">
                      <a:lumMod val="50000"/>
                    </a:schemeClr>
                  </a:solidFill>
                  <a:latin typeface="Roboto Light"/>
                  <a:cs typeface="Roboto Light"/>
                </a:rPr>
                <a:t>Android App</a:t>
              </a:r>
            </a:p>
            <a:p>
              <a:pPr>
                <a:lnSpc>
                  <a:spcPct val="120000"/>
                </a:lnSpc>
              </a:pPr>
              <a:endParaRPr lang="en-US" sz="1000" dirty="0" smtClean="0">
                <a:solidFill>
                  <a:schemeClr val="tx2">
                    <a:lumMod val="50000"/>
                  </a:schemeClr>
                </a:solidFill>
                <a:latin typeface="Roboto Light"/>
                <a:cs typeface="Roboto Light"/>
                <a:hlinkClick r:id="rId7"/>
              </a:endParaRPr>
            </a:p>
            <a:p>
              <a:pPr>
                <a:lnSpc>
                  <a:spcPct val="120000"/>
                </a:lnSpc>
              </a:pPr>
              <a:r>
                <a:rPr lang="en-US" sz="1000" dirty="0" smtClean="0">
                  <a:solidFill>
                    <a:schemeClr val="tx2">
                      <a:lumMod val="50000"/>
                    </a:schemeClr>
                  </a:solidFill>
                  <a:latin typeface="Roboto Light"/>
                  <a:cs typeface="Roboto Light"/>
                  <a:hlinkClick r:id="rId7"/>
                </a:rPr>
                <a:t>scratchjr.org</a:t>
              </a:r>
              <a:endParaRPr lang="en-US" sz="1000" dirty="0" smtClean="0">
                <a:solidFill>
                  <a:schemeClr val="tx2">
                    <a:lumMod val="50000"/>
                  </a:schemeClr>
                </a:solidFill>
                <a:latin typeface="Roboto Light"/>
                <a:cs typeface="Roboto Light"/>
              </a:endParaRPr>
            </a:p>
            <a:p>
              <a:pPr>
                <a:lnSpc>
                  <a:spcPct val="120000"/>
                </a:lnSpc>
              </a:pPr>
              <a:r>
                <a:rPr lang="en-US" sz="1000" dirty="0" smtClean="0">
                  <a:solidFill>
                    <a:schemeClr val="tx2">
                      <a:lumMod val="50000"/>
                    </a:schemeClr>
                  </a:solidFill>
                  <a:latin typeface="Roboto Light"/>
                  <a:cs typeface="Roboto Light"/>
                  <a:hlinkClick r:id="rId8"/>
                </a:rPr>
                <a:t>scratch.mit.edu</a:t>
              </a:r>
              <a:endParaRPr lang="en-US" sz="1000" dirty="0" smtClean="0">
                <a:solidFill>
                  <a:schemeClr val="tx2">
                    <a:lumMod val="50000"/>
                  </a:schemeClr>
                </a:solidFill>
                <a:latin typeface="Roboto Light"/>
                <a:cs typeface="Roboto Light"/>
              </a:endParaRPr>
            </a:p>
            <a:p>
              <a:pPr>
                <a:lnSpc>
                  <a:spcPct val="120000"/>
                </a:lnSpc>
              </a:pPr>
              <a:endParaRPr lang="en-US" sz="1000" dirty="0">
                <a:solidFill>
                  <a:schemeClr val="tx2">
                    <a:lumMod val="50000"/>
                  </a:schemeClr>
                </a:solidFill>
                <a:latin typeface="Roboto Light"/>
                <a:cs typeface="Roboto Light"/>
              </a:endParaRPr>
            </a:p>
          </p:txBody>
        </p:sp>
        <p:cxnSp>
          <p:nvCxnSpPr>
            <p:cNvPr id="63" name="Straight Connector 62"/>
            <p:cNvCxnSpPr/>
            <p:nvPr/>
          </p:nvCxnSpPr>
          <p:spPr>
            <a:xfrm>
              <a:off x="6522377" y="2942833"/>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pic>
          <p:nvPicPr>
            <p:cNvPr id="82" name="Picture 8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69159" y="1227809"/>
              <a:ext cx="511545" cy="511545"/>
            </a:xfrm>
            <a:prstGeom prst="rect">
              <a:avLst/>
            </a:prstGeom>
          </p:spPr>
        </p:pic>
        <p:pic>
          <p:nvPicPr>
            <p:cNvPr id="81" name="Picture 8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683654" y="1013864"/>
              <a:ext cx="798538" cy="867976"/>
            </a:xfrm>
            <a:prstGeom prst="rect">
              <a:avLst/>
            </a:prstGeom>
          </p:spPr>
        </p:pic>
      </p:grpSp>
      <p:sp>
        <p:nvSpPr>
          <p:cNvPr id="46" name="Rectangle 45"/>
          <p:cNvSpPr/>
          <p:nvPr/>
        </p:nvSpPr>
        <p:spPr>
          <a:xfrm>
            <a:off x="1" y="179441"/>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555028" y="179441"/>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1110055" y="179441"/>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8595359" y="179441"/>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0" name="Group 49"/>
          <p:cNvGrpSpPr/>
          <p:nvPr/>
        </p:nvGrpSpPr>
        <p:grpSpPr>
          <a:xfrm>
            <a:off x="1506960" y="115433"/>
            <a:ext cx="727544" cy="548640"/>
            <a:chOff x="950964" y="338501"/>
            <a:chExt cx="727544" cy="548640"/>
          </a:xfrm>
        </p:grpSpPr>
        <p:sp>
          <p:nvSpPr>
            <p:cNvPr id="51" name="Rectangle 50"/>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Shape 8841"/>
            <p:cNvSpPr/>
            <p:nvPr/>
          </p:nvSpPr>
          <p:spPr>
            <a:xfrm>
              <a:off x="950964" y="368945"/>
              <a:ext cx="727544" cy="487752"/>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endParaRPr lang="en-US" sz="2800" dirty="0">
                <a:solidFill>
                  <a:schemeClr val="bg1"/>
                </a:solidFill>
              </a:endParaRPr>
            </a:p>
          </p:txBody>
        </p:sp>
      </p:grpSp>
    </p:spTree>
    <p:extLst>
      <p:ext uri="{BB962C8B-B14F-4D97-AF65-F5344CB8AC3E}">
        <p14:creationId xmlns:p14="http://schemas.microsoft.com/office/powerpoint/2010/main" val="25493204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1"/>
            <a:ext cx="9142413" cy="5141913"/>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Rectangle 1"/>
          <p:cNvSpPr/>
          <p:nvPr/>
        </p:nvSpPr>
        <p:spPr>
          <a:xfrm>
            <a:off x="876254" y="2567824"/>
            <a:ext cx="8267746" cy="865246"/>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4" name="Rectangle 23"/>
          <p:cNvSpPr/>
          <p:nvPr/>
        </p:nvSpPr>
        <p:spPr>
          <a:xfrm rot="5400000">
            <a:off x="8648" y="-8649"/>
            <a:ext cx="858953" cy="87625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5" name="Rectangle 24"/>
          <p:cNvSpPr/>
          <p:nvPr/>
        </p:nvSpPr>
        <p:spPr>
          <a:xfrm rot="5400000">
            <a:off x="8648" y="846369"/>
            <a:ext cx="858953" cy="87625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6" name="Rectangle 25"/>
          <p:cNvSpPr/>
          <p:nvPr/>
        </p:nvSpPr>
        <p:spPr>
          <a:xfrm rot="5400000">
            <a:off x="13634" y="1700335"/>
            <a:ext cx="858953" cy="88622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7" name="Rectangle 26"/>
          <p:cNvSpPr/>
          <p:nvPr/>
        </p:nvSpPr>
        <p:spPr>
          <a:xfrm rot="5400000">
            <a:off x="13635" y="2555352"/>
            <a:ext cx="858953" cy="88622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8" name="Rectangle 27"/>
          <p:cNvSpPr/>
          <p:nvPr/>
        </p:nvSpPr>
        <p:spPr>
          <a:xfrm rot="5400000">
            <a:off x="13635" y="3414305"/>
            <a:ext cx="858953" cy="88622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9" name="Rectangle 28"/>
          <p:cNvSpPr/>
          <p:nvPr/>
        </p:nvSpPr>
        <p:spPr>
          <a:xfrm rot="5400000">
            <a:off x="13634" y="4269325"/>
            <a:ext cx="858953" cy="88622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1" name="Title 1"/>
          <p:cNvSpPr>
            <a:spLocks noGrp="1"/>
          </p:cNvSpPr>
          <p:nvPr>
            <p:ph type="title"/>
          </p:nvPr>
        </p:nvSpPr>
        <p:spPr>
          <a:xfrm>
            <a:off x="1195507" y="2605615"/>
            <a:ext cx="6007202" cy="724664"/>
          </a:xfrm>
        </p:spPr>
        <p:txBody>
          <a:bodyPr>
            <a:noAutofit/>
          </a:bodyPr>
          <a:lstStyle/>
          <a:p>
            <a:r>
              <a:rPr lang="en-US" sz="4000" dirty="0" smtClean="0">
                <a:solidFill>
                  <a:schemeClr val="tx2">
                    <a:lumMod val="50000"/>
                  </a:schemeClr>
                </a:solidFill>
              </a:rPr>
              <a:t>Summary</a:t>
            </a:r>
            <a:endParaRPr lang="en-US" sz="4000" dirty="0">
              <a:solidFill>
                <a:schemeClr val="tx2">
                  <a:lumMod val="50000"/>
                </a:schemeClr>
              </a:solidFill>
            </a:endParaRPr>
          </a:p>
        </p:txBody>
      </p:sp>
      <p:sp>
        <p:nvSpPr>
          <p:cNvPr id="38" name="Shape 8841"/>
          <p:cNvSpPr/>
          <p:nvPr/>
        </p:nvSpPr>
        <p:spPr>
          <a:xfrm>
            <a:off x="15240" y="2476426"/>
            <a:ext cx="822960" cy="822960"/>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bg1"/>
                </a:solidFill>
              </a:rPr>
              <a:t></a:t>
            </a:r>
          </a:p>
        </p:txBody>
      </p:sp>
      <p:sp>
        <p:nvSpPr>
          <p:cNvPr id="12" name="Shape 8841"/>
          <p:cNvSpPr/>
          <p:nvPr/>
        </p:nvSpPr>
        <p:spPr>
          <a:xfrm>
            <a:off x="15240" y="1689925"/>
            <a:ext cx="822960" cy="822960"/>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bg1"/>
                </a:solidFill>
              </a:rPr>
              <a:t></a:t>
            </a:r>
          </a:p>
        </p:txBody>
      </p:sp>
      <p:sp>
        <p:nvSpPr>
          <p:cNvPr id="13" name="Shape 8841"/>
          <p:cNvSpPr/>
          <p:nvPr/>
        </p:nvSpPr>
        <p:spPr>
          <a:xfrm>
            <a:off x="15240" y="3413757"/>
            <a:ext cx="822960" cy="822960"/>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bg1"/>
                </a:solidFill>
              </a:rPr>
              <a:t></a:t>
            </a:r>
          </a:p>
        </p:txBody>
      </p:sp>
      <p:sp>
        <p:nvSpPr>
          <p:cNvPr id="16" name="Shape 8841"/>
          <p:cNvSpPr/>
          <p:nvPr/>
        </p:nvSpPr>
        <p:spPr>
          <a:xfrm>
            <a:off x="15240" y="634293"/>
            <a:ext cx="822960" cy="1210578"/>
          </a:xfrm>
          <a:prstGeom prst="rect">
            <a:avLst/>
          </a:prstGeom>
          <a:ln w="12700">
            <a:miter lim="400000"/>
          </a:ln>
          <a:extLst>
            <a:ext uri="{C572A759-6A51-4108-AA02-DFA0A04FC94B}">
              <ma14:wrappingTextBoxFlag xmlns="" xmlns:ma14="http://schemas.microsoft.com/office/mac/drawingml/2011/main"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7200" dirty="0">
                <a:solidFill>
                  <a:schemeClr val="bg1"/>
                </a:solidFill>
                <a:latin typeface="baby icons" panose="02000500000000000000" pitchFamily="2" charset="0"/>
                <a:ea typeface="+mn-ea"/>
                <a:cs typeface="+mn-cs"/>
              </a:rPr>
              <a:t>&gt;</a:t>
            </a:r>
            <a:endParaRPr lang="en-US" sz="7200" dirty="0">
              <a:solidFill>
                <a:schemeClr val="bg1"/>
              </a:solidFill>
              <a:latin typeface="Calibri"/>
              <a:ea typeface="+mn-ea"/>
              <a:cs typeface="+mn-cs"/>
            </a:endParaRPr>
          </a:p>
        </p:txBody>
      </p:sp>
    </p:spTree>
    <p:extLst>
      <p:ext uri="{BB962C8B-B14F-4D97-AF65-F5344CB8AC3E}">
        <p14:creationId xmlns:p14="http://schemas.microsoft.com/office/powerpoint/2010/main" val="392479807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498217" y="2939896"/>
            <a:ext cx="5228238" cy="724664"/>
          </a:xfrm>
        </p:spPr>
        <p:txBody>
          <a:bodyPr>
            <a:noAutofit/>
          </a:bodyPr>
          <a:lstStyle/>
          <a:p>
            <a:r>
              <a:rPr lang="en-US" sz="4000" dirty="0" smtClean="0">
                <a:solidFill>
                  <a:schemeClr val="bg1"/>
                </a:solidFill>
              </a:rPr>
              <a:t>Resources</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8" y="2939896"/>
            <a:ext cx="1656672" cy="1654748"/>
            <a:chOff x="935144" y="2133632"/>
            <a:chExt cx="1656672" cy="1654748"/>
          </a:xfrm>
        </p:grpSpPr>
        <p:sp>
          <p:nvSpPr>
            <p:cNvPr id="5" name="Oval 4"/>
            <p:cNvSpPr/>
            <p:nvPr/>
          </p:nvSpPr>
          <p:spPr>
            <a:xfrm>
              <a:off x="935145" y="2133632"/>
              <a:ext cx="1654748" cy="1654748"/>
            </a:xfrm>
            <a:prstGeom prst="ellipse">
              <a:avLst/>
            </a:prstGeom>
            <a:solidFill>
              <a:schemeClr val="bg1"/>
            </a:solidFill>
            <a:ln w="762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5144" y="2167397"/>
              <a:ext cx="1656672" cy="1514838"/>
            </a:xfrm>
            <a:prstGeom prst="rect">
              <a:avLst/>
            </a:prstGeom>
            <a:ln w="12700">
              <a:noFill/>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smtClean="0">
                  <a:solidFill>
                    <a:schemeClr val="accent5"/>
                  </a:solidFill>
                </a:rPr>
                <a:t></a:t>
              </a: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50602128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3675" y="276817"/>
            <a:ext cx="6410325" cy="420624"/>
          </a:xfrm>
          <a:solidFill>
            <a:schemeClr val="accent5"/>
          </a:solidFill>
          <a:ln>
            <a:solidFill>
              <a:schemeClr val="accent5"/>
            </a:solidFill>
          </a:ln>
        </p:spPr>
        <p:txBody>
          <a:bodyPr>
            <a:normAutofit/>
          </a:bodyPr>
          <a:lstStyle/>
          <a:p>
            <a:r>
              <a:rPr lang="en-US" dirty="0" smtClean="0">
                <a:solidFill>
                  <a:schemeClr val="bg1"/>
                </a:solidFill>
              </a:rPr>
              <a:t>Resources</a:t>
            </a:r>
            <a:endParaRPr lang="en-US" b="0" dirty="0">
              <a:solidFill>
                <a:schemeClr val="bg1"/>
              </a:solidFill>
            </a:endParaRPr>
          </a:p>
        </p:txBody>
      </p:sp>
      <p:sp>
        <p:nvSpPr>
          <p:cNvPr id="30" name="Title 1"/>
          <p:cNvSpPr txBox="1">
            <a:spLocks/>
          </p:cNvSpPr>
          <p:nvPr/>
        </p:nvSpPr>
        <p:spPr>
          <a:xfrm>
            <a:off x="444501" y="2902367"/>
            <a:ext cx="185419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Jim Everett</a:t>
            </a:r>
            <a:endParaRPr lang="en-US" sz="1200" b="0" dirty="0"/>
          </a:p>
        </p:txBody>
      </p:sp>
      <p:sp>
        <p:nvSpPr>
          <p:cNvPr id="31" name="TextBox 30"/>
          <p:cNvSpPr txBox="1"/>
          <p:nvPr/>
        </p:nvSpPr>
        <p:spPr>
          <a:xfrm>
            <a:off x="444712" y="3190607"/>
            <a:ext cx="1862455" cy="400099"/>
          </a:xfrm>
          <a:prstGeom prst="rect">
            <a:avLst/>
          </a:prstGeom>
          <a:noFill/>
        </p:spPr>
        <p:txBody>
          <a:bodyPr wrap="square" lIns="91430" tIns="45715" rIns="91430" bIns="45715" rtlCol="0">
            <a:spAutoFit/>
          </a:bodyPr>
          <a:lstStyle/>
          <a:p>
            <a:pPr algn="ctr"/>
            <a:r>
              <a:rPr lang="en-US" sz="1000" dirty="0" smtClean="0">
                <a:solidFill>
                  <a:schemeClr val="tx2">
                    <a:lumMod val="50000"/>
                  </a:schemeClr>
                </a:solidFill>
                <a:latin typeface="Roboto Light"/>
                <a:cs typeface="Roboto Light"/>
              </a:rPr>
              <a:t>Developer, Architect, Software Enthusiast</a:t>
            </a:r>
            <a:endParaRPr lang="en-US" sz="1000" dirty="0">
              <a:solidFill>
                <a:schemeClr val="tx2">
                  <a:lumMod val="50000"/>
                </a:schemeClr>
              </a:solidFill>
              <a:latin typeface="Roboto Light"/>
              <a:cs typeface="Roboto Light"/>
            </a:endParaRPr>
          </a:p>
        </p:txBody>
      </p:sp>
      <p:sp>
        <p:nvSpPr>
          <p:cNvPr id="48" name="Oval 47"/>
          <p:cNvSpPr/>
          <p:nvPr/>
        </p:nvSpPr>
        <p:spPr>
          <a:xfrm>
            <a:off x="639990" y="1103162"/>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 name="Oval 14"/>
          <p:cNvSpPr/>
          <p:nvPr/>
        </p:nvSpPr>
        <p:spPr>
          <a:xfrm>
            <a:off x="570318" y="1038454"/>
            <a:ext cx="1589484" cy="1589155"/>
          </a:xfrm>
          <a:prstGeom prst="ellipse">
            <a:avLst/>
          </a:prstGeom>
          <a:solidFill>
            <a:srgbClr val="424242"/>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92" y="1172362"/>
            <a:ext cx="1316736" cy="1316736"/>
          </a:xfrm>
          <a:prstGeom prst="ellipse">
            <a:avLst/>
          </a:prstGeom>
          <a:ln w="63500" cap="rnd">
            <a:noFill/>
          </a:ln>
          <a:effectLst>
            <a:outerShdw blurRad="381000" dist="292100" dir="5400000" sx="-80000" sy="-18000" rotWithShape="0">
              <a:srgbClr val="000000">
                <a:alpha val="22000"/>
              </a:srgbClr>
            </a:outerShdw>
          </a:effectLst>
        </p:spPr>
      </p:pic>
      <p:sp>
        <p:nvSpPr>
          <p:cNvPr id="4" name="Rounded Rectangle 3"/>
          <p:cNvSpPr/>
          <p:nvPr/>
        </p:nvSpPr>
        <p:spPr>
          <a:xfrm>
            <a:off x="2737554" y="1023939"/>
            <a:ext cx="6019095" cy="3011840"/>
          </a:xfrm>
          <a:prstGeom prst="roundRect">
            <a:avLst>
              <a:gd name="adj" fmla="val 1909"/>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3" name="Oval 12"/>
          <p:cNvSpPr/>
          <p:nvPr/>
        </p:nvSpPr>
        <p:spPr>
          <a:xfrm>
            <a:off x="557063" y="1018823"/>
            <a:ext cx="1628420" cy="1628418"/>
          </a:xfrm>
          <a:prstGeom prst="ellipse">
            <a:avLst/>
          </a:prstGeom>
          <a:noFill/>
          <a:ln w="76200" cmpd="sng">
            <a:solidFill>
              <a:schemeClr val="accent5"/>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 name="Oval 13"/>
          <p:cNvSpPr/>
          <p:nvPr/>
        </p:nvSpPr>
        <p:spPr>
          <a:xfrm>
            <a:off x="482105" y="943865"/>
            <a:ext cx="1772145" cy="1772143"/>
          </a:xfrm>
          <a:prstGeom prst="ellipse">
            <a:avLst/>
          </a:prstGeom>
          <a:noFill/>
          <a:ln w="101600" cmpd="sng">
            <a:solidFill>
              <a:schemeClr val="bg1"/>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 name="Oval 2"/>
          <p:cNvSpPr/>
          <p:nvPr/>
        </p:nvSpPr>
        <p:spPr>
          <a:xfrm>
            <a:off x="459145" y="918465"/>
            <a:ext cx="1814155" cy="1814155"/>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6" name="TextBox 15"/>
          <p:cNvSpPr txBox="1"/>
          <p:nvPr/>
        </p:nvSpPr>
        <p:spPr>
          <a:xfrm>
            <a:off x="3210276" y="1375701"/>
            <a:ext cx="5073650" cy="2308314"/>
          </a:xfrm>
          <a:prstGeom prst="rect">
            <a:avLst/>
          </a:prstGeom>
          <a:noFill/>
        </p:spPr>
        <p:txBody>
          <a:bodyPr wrap="square" lIns="91430" tIns="45715" rIns="91430" bIns="45715" rtlCol="0" anchor="ctr">
            <a:spAutoFit/>
          </a:bodyPr>
          <a:lstStyle/>
          <a:p>
            <a:pPr>
              <a:lnSpc>
                <a:spcPct val="150000"/>
              </a:lnSpc>
            </a:pPr>
            <a:r>
              <a:rPr lang="en-US" sz="2400" dirty="0">
                <a:solidFill>
                  <a:schemeClr val="accent5"/>
                </a:solidFill>
                <a:latin typeface="FontAwesome" pitchFamily="2" charset="0"/>
              </a:rPr>
              <a:t></a:t>
            </a:r>
            <a:r>
              <a:rPr lang="en-US" sz="1200" i="1" dirty="0" smtClean="0">
                <a:solidFill>
                  <a:schemeClr val="tx2">
                    <a:lumMod val="50000"/>
                  </a:schemeClr>
                </a:solidFill>
                <a:latin typeface="Roboto Light"/>
                <a:cs typeface="Roboto Light"/>
              </a:rPr>
              <a:t> </a:t>
            </a:r>
            <a:r>
              <a:rPr lang="en-US" sz="1200" dirty="0">
                <a:solidFill>
                  <a:schemeClr val="tx2">
                    <a:lumMod val="50000"/>
                  </a:schemeClr>
                </a:solidFill>
                <a:latin typeface="Roboto Light"/>
                <a:cs typeface="Roboto Light"/>
                <a:hlinkClick r:id="rId4"/>
              </a:rPr>
              <a:t>https://</a:t>
            </a:r>
            <a:r>
              <a:rPr lang="en-US" sz="1200" dirty="0" smtClean="0">
                <a:solidFill>
                  <a:schemeClr val="tx2">
                    <a:lumMod val="50000"/>
                  </a:schemeClr>
                </a:solidFill>
                <a:latin typeface="Roboto Light"/>
                <a:cs typeface="Roboto Light"/>
                <a:hlinkClick r:id="rId4"/>
              </a:rPr>
              <a:t>twitter.com/CognitiveBurden</a:t>
            </a:r>
            <a:endParaRPr lang="en-US" sz="1200" dirty="0" smtClean="0">
              <a:solidFill>
                <a:schemeClr val="tx2">
                  <a:lumMod val="50000"/>
                </a:schemeClr>
              </a:solidFill>
              <a:latin typeface="Roboto Light"/>
              <a:cs typeface="Roboto Light"/>
            </a:endParaRPr>
          </a:p>
          <a:p>
            <a:pPr>
              <a:lnSpc>
                <a:spcPct val="150000"/>
              </a:lnSpc>
            </a:pPr>
            <a:r>
              <a:rPr lang="en-US" sz="2400" dirty="0">
                <a:solidFill>
                  <a:schemeClr val="accent5"/>
                </a:solidFill>
                <a:latin typeface="FontAwesome" pitchFamily="2" charset="0"/>
              </a:rPr>
              <a:t></a:t>
            </a:r>
            <a:r>
              <a:rPr lang="en-US" sz="2400" dirty="0">
                <a:solidFill>
                  <a:schemeClr val="accent1"/>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5"/>
              </a:rPr>
              <a:t>https://</a:t>
            </a:r>
            <a:r>
              <a:rPr lang="en-US" sz="1200" dirty="0" smtClean="0">
                <a:solidFill>
                  <a:schemeClr val="accent1"/>
                </a:solidFill>
                <a:latin typeface="Roboto Light" panose="02000000000000000000" pitchFamily="2" charset="0"/>
                <a:ea typeface="Roboto Light" panose="02000000000000000000" pitchFamily="2" charset="0"/>
                <a:hlinkClick r:id="rId5"/>
              </a:rPr>
              <a:t>github.com/cognitiveburden</a:t>
            </a:r>
            <a:endParaRPr lang="en-US" sz="1200" dirty="0" smtClean="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smtClean="0">
                <a:solidFill>
                  <a:schemeClr val="accent5"/>
                </a:solidFill>
                <a:latin typeface="FontAwesome" pitchFamily="2" charset="0"/>
              </a:rPr>
              <a:t></a:t>
            </a:r>
            <a:r>
              <a:rPr lang="en-US" sz="2400" dirty="0" smtClean="0">
                <a:solidFill>
                  <a:schemeClr val="accent1"/>
                </a:solidFill>
                <a:latin typeface="FontAwesome" pitchFamily="2" charset="0"/>
              </a:rPr>
              <a:t> </a:t>
            </a:r>
            <a:r>
              <a:rPr lang="en-US" sz="1200" dirty="0" smtClean="0">
                <a:solidFill>
                  <a:schemeClr val="accent1"/>
                </a:solidFill>
                <a:latin typeface="Roboto Light" panose="02000000000000000000" pitchFamily="2" charset="0"/>
                <a:ea typeface="Roboto Light" panose="02000000000000000000" pitchFamily="2" charset="0"/>
                <a:hlinkClick r:id="rId6"/>
              </a:rPr>
              <a:t>cognitiveburden@gmail.com</a:t>
            </a:r>
            <a:endParaRPr lang="en-US" sz="1200" dirty="0" smtClean="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5"/>
                </a:solidFill>
                <a:latin typeface="FontAwesome" pitchFamily="2" charset="0"/>
              </a:rPr>
              <a:t> </a:t>
            </a:r>
            <a:r>
              <a:rPr lang="en-US" sz="1200" dirty="0" smtClean="0">
                <a:hlinkClick r:id="rId7"/>
              </a:rPr>
              <a:t>bit.ly/</a:t>
            </a:r>
            <a:r>
              <a:rPr lang="en-US" sz="1200" b="1" dirty="0" err="1" smtClean="0">
                <a:hlinkClick r:id="rId7"/>
              </a:rPr>
              <a:t>CodingWithABaby</a:t>
            </a:r>
            <a:endParaRPr lang="en-US" sz="1200" b="1" dirty="0" smtClean="0"/>
          </a:p>
        </p:txBody>
      </p:sp>
      <p:sp>
        <p:nvSpPr>
          <p:cNvPr id="18" name="Rectangle 17"/>
          <p:cNvSpPr/>
          <p:nvPr/>
        </p:nvSpPr>
        <p:spPr>
          <a:xfrm>
            <a:off x="1105703" y="276817"/>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549736" y="276817"/>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1654343" y="276817"/>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6605" y="276817"/>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7" name="Group 6"/>
          <p:cNvGrpSpPr/>
          <p:nvPr/>
        </p:nvGrpSpPr>
        <p:grpSpPr>
          <a:xfrm>
            <a:off x="2203356" y="194742"/>
            <a:ext cx="535724" cy="584775"/>
            <a:chOff x="2646025" y="176675"/>
            <a:chExt cx="535724" cy="584775"/>
          </a:xfrm>
        </p:grpSpPr>
        <p:sp>
          <p:nvSpPr>
            <p:cNvPr id="17" name="Rectangle 16"/>
            <p:cNvSpPr/>
            <p:nvPr/>
          </p:nvSpPr>
          <p:spPr>
            <a:xfrm>
              <a:off x="2703575" y="194742"/>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 name="Rectangle 5"/>
            <p:cNvSpPr/>
            <p:nvPr/>
          </p:nvSpPr>
          <p:spPr>
            <a:xfrm>
              <a:off x="2646025" y="176675"/>
              <a:ext cx="535724" cy="584775"/>
            </a:xfrm>
            <a:prstGeom prst="rect">
              <a:avLst/>
            </a:prstGeom>
            <a:solidFill>
              <a:schemeClr val="accent5"/>
            </a:solidFill>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Tree>
    <p:extLst>
      <p:ext uri="{BB962C8B-B14F-4D97-AF65-F5344CB8AC3E}">
        <p14:creationId xmlns:p14="http://schemas.microsoft.com/office/powerpoint/2010/main" val="421341755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575" y="843524"/>
            <a:ext cx="9039225" cy="3301187"/>
          </a:xfrm>
        </p:spPr>
        <p:txBody>
          <a:bodyPr numCol="2">
            <a:normAutofit/>
          </a:bodyPr>
          <a:lstStyle/>
          <a:p>
            <a:pPr marL="0" indent="0">
              <a:buNone/>
            </a:pPr>
            <a:r>
              <a:rPr lang="en-US" sz="1200" b="1" dirty="0" smtClean="0">
                <a:solidFill>
                  <a:schemeClr val="accent2"/>
                </a:solidFill>
              </a:rPr>
              <a:t>Having the Baby</a:t>
            </a:r>
          </a:p>
          <a:p>
            <a:pPr marL="0" indent="0">
              <a:buNone/>
            </a:pPr>
            <a:r>
              <a:rPr lang="en-US" sz="1100" dirty="0" smtClean="0"/>
              <a:t>Pregnancy:</a:t>
            </a:r>
          </a:p>
          <a:p>
            <a:pPr marL="0" indent="0">
              <a:buNone/>
            </a:pPr>
            <a:r>
              <a:rPr lang="en-US" sz="900" dirty="0" smtClean="0">
                <a:hlinkClick r:id="rId3"/>
              </a:rPr>
              <a:t>http://www.babycenter.com/pregnancy</a:t>
            </a:r>
            <a:endParaRPr lang="en-US" sz="900" dirty="0" smtClean="0"/>
          </a:p>
          <a:p>
            <a:pPr marL="0" indent="0">
              <a:buNone/>
            </a:pPr>
            <a:r>
              <a:rPr lang="en-US" sz="900" dirty="0" smtClean="0">
                <a:hlinkClick r:id="rId4"/>
              </a:rPr>
              <a:t>https</a:t>
            </a:r>
            <a:r>
              <a:rPr lang="en-US" sz="900" dirty="0">
                <a:hlinkClick r:id="rId4"/>
              </a:rPr>
              <a:t>://</a:t>
            </a:r>
            <a:r>
              <a:rPr lang="en-US" sz="900" dirty="0" smtClean="0">
                <a:hlinkClick r:id="rId4"/>
              </a:rPr>
              <a:t>itunes.apple.com/us/app/my-pregnancy-today-babycenter/id386022579?mt=8</a:t>
            </a:r>
            <a:endParaRPr lang="en-US" sz="900" dirty="0" smtClean="0"/>
          </a:p>
          <a:p>
            <a:pPr marL="0" indent="0">
              <a:buNone/>
            </a:pPr>
            <a:r>
              <a:rPr lang="en-US" sz="900" dirty="0" smtClean="0">
                <a:hlinkClick r:id="rId5"/>
              </a:rPr>
              <a:t>https</a:t>
            </a:r>
            <a:r>
              <a:rPr lang="en-US" sz="900" dirty="0">
                <a:hlinkClick r:id="rId5"/>
              </a:rPr>
              <a:t>://</a:t>
            </a:r>
            <a:r>
              <a:rPr lang="en-US" sz="900" dirty="0" smtClean="0">
                <a:hlinkClick r:id="rId5"/>
              </a:rPr>
              <a:t>itunes.apple.com/us/app/50-000-baby-names-free/id363724891?mt=8</a:t>
            </a:r>
            <a:endParaRPr lang="en-US" sz="900" dirty="0" smtClean="0"/>
          </a:p>
          <a:p>
            <a:pPr marL="0" indent="0">
              <a:buNone/>
            </a:pPr>
            <a:r>
              <a:rPr lang="en-US" sz="900" dirty="0" smtClean="0">
                <a:hlinkClick r:id="rId6"/>
              </a:rPr>
              <a:t>https</a:t>
            </a:r>
            <a:r>
              <a:rPr lang="en-US" sz="900" dirty="0">
                <a:hlinkClick r:id="rId6"/>
              </a:rPr>
              <a:t>://</a:t>
            </a:r>
            <a:r>
              <a:rPr lang="en-US" sz="900" dirty="0" smtClean="0">
                <a:hlinkClick r:id="rId6"/>
              </a:rPr>
              <a:t>itunes.apple.com/us/app/happy-pregnancy-ticker/id449267797?mt=8</a:t>
            </a:r>
            <a:endParaRPr lang="en-US" sz="900" dirty="0" smtClean="0"/>
          </a:p>
          <a:p>
            <a:pPr marL="0" indent="0">
              <a:buNone/>
            </a:pPr>
            <a:r>
              <a:rPr lang="en-US" sz="900" dirty="0" smtClean="0">
                <a:hlinkClick r:id="rId7"/>
              </a:rPr>
              <a:t>https</a:t>
            </a:r>
            <a:r>
              <a:rPr lang="en-US" sz="900" dirty="0">
                <a:hlinkClick r:id="rId7"/>
              </a:rPr>
              <a:t>://</a:t>
            </a:r>
            <a:r>
              <a:rPr lang="en-US" sz="900" dirty="0" smtClean="0">
                <a:hlinkClick r:id="rId7"/>
              </a:rPr>
              <a:t>itunes.apple.com/us/app/full-term-labor-contraction/id382013176?mt=8</a:t>
            </a:r>
            <a:endParaRPr lang="en-US" sz="900" dirty="0" smtClean="0"/>
          </a:p>
          <a:p>
            <a:pPr marL="0" indent="0">
              <a:buNone/>
            </a:pPr>
            <a:r>
              <a:rPr lang="en-US" sz="900" dirty="0" smtClean="0">
                <a:hlinkClick r:id="rId8"/>
              </a:rPr>
              <a:t>https</a:t>
            </a:r>
            <a:r>
              <a:rPr lang="en-US" sz="900" dirty="0">
                <a:hlinkClick r:id="rId8"/>
              </a:rPr>
              <a:t>://itunes.apple.com/us/app/baby-names!!/</a:t>
            </a:r>
            <a:r>
              <a:rPr lang="en-US" sz="900" dirty="0" smtClean="0">
                <a:hlinkClick r:id="rId8"/>
              </a:rPr>
              <a:t>id412443566?mt=8</a:t>
            </a:r>
            <a:endParaRPr lang="en-US" sz="900" dirty="0"/>
          </a:p>
          <a:p>
            <a:pPr marL="0" indent="0">
              <a:buNone/>
            </a:pPr>
            <a:r>
              <a:rPr lang="en-US" sz="900" dirty="0" smtClean="0">
                <a:hlinkClick r:id="rId9"/>
              </a:rPr>
              <a:t>http</a:t>
            </a:r>
            <a:r>
              <a:rPr lang="en-US" sz="900" dirty="0">
                <a:hlinkClick r:id="rId9"/>
              </a:rPr>
              <a:t>://www.babybookie.com</a:t>
            </a:r>
            <a:r>
              <a:rPr lang="en-US" sz="900" dirty="0" smtClean="0">
                <a:hlinkClick r:id="rId9"/>
              </a:rPr>
              <a:t>/</a:t>
            </a:r>
            <a:endParaRPr lang="en-US" sz="900" dirty="0" smtClean="0"/>
          </a:p>
          <a:p>
            <a:pPr marL="0" indent="0">
              <a:buNone/>
            </a:pPr>
            <a:r>
              <a:rPr lang="en-US" sz="1100" dirty="0"/>
              <a:t>Delivery:</a:t>
            </a:r>
          </a:p>
          <a:p>
            <a:pPr marL="0" indent="0">
              <a:buNone/>
            </a:pPr>
            <a:r>
              <a:rPr lang="en-US" sz="900" dirty="0">
                <a:hlinkClick r:id="rId10"/>
              </a:rPr>
              <a:t>https://www.bornyet.com</a:t>
            </a:r>
            <a:r>
              <a:rPr lang="en-US" sz="900" dirty="0" smtClean="0">
                <a:hlinkClick r:id="rId10"/>
              </a:rPr>
              <a:t>/</a:t>
            </a:r>
            <a:endParaRPr lang="en-US" sz="900" dirty="0" smtClean="0"/>
          </a:p>
          <a:p>
            <a:pPr marL="0" indent="0">
              <a:buNone/>
            </a:pPr>
            <a:r>
              <a:rPr lang="en-US" sz="900" dirty="0" smtClean="0">
                <a:hlinkClick r:id="rId11"/>
              </a:rPr>
              <a:t>http</a:t>
            </a:r>
            <a:r>
              <a:rPr lang="en-US" sz="900" dirty="0">
                <a:hlinkClick r:id="rId11"/>
              </a:rPr>
              <a:t>://</a:t>
            </a:r>
            <a:r>
              <a:rPr lang="en-US" sz="900" dirty="0" smtClean="0">
                <a:hlinkClick r:id="rId11"/>
              </a:rPr>
              <a:t>www.birthvillage.com/birth-announcements.php</a:t>
            </a:r>
            <a:endParaRPr lang="en-US" sz="900" dirty="0" smtClean="0"/>
          </a:p>
          <a:p>
            <a:pPr marL="0" indent="0">
              <a:buNone/>
            </a:pPr>
            <a:r>
              <a:rPr lang="en-US" sz="1100" dirty="0"/>
              <a:t>Early Years</a:t>
            </a:r>
          </a:p>
          <a:p>
            <a:pPr marL="0" indent="0">
              <a:buNone/>
            </a:pPr>
            <a:r>
              <a:rPr lang="en-US" sz="900" dirty="0" smtClean="0">
                <a:hlinkClick r:id="rId12"/>
              </a:rPr>
              <a:t>http</a:t>
            </a:r>
            <a:r>
              <a:rPr lang="en-US" sz="900" dirty="0">
                <a:hlinkClick r:id="rId12"/>
              </a:rPr>
              <a:t>://</a:t>
            </a:r>
            <a:r>
              <a:rPr lang="en-US" sz="900" dirty="0" smtClean="0">
                <a:hlinkClick r:id="rId12"/>
              </a:rPr>
              <a:t>mammababy.lifenstats.com</a:t>
            </a:r>
            <a:endParaRPr lang="en-US" sz="900" dirty="0" smtClean="0"/>
          </a:p>
          <a:p>
            <a:pPr marL="0" indent="0">
              <a:buNone/>
            </a:pPr>
            <a:r>
              <a:rPr lang="en-US" sz="900" dirty="0" smtClean="0">
                <a:hlinkClick r:id="rId13"/>
              </a:rPr>
              <a:t>http</a:t>
            </a:r>
            <a:r>
              <a:rPr lang="en-US" sz="900" dirty="0">
                <a:hlinkClick r:id="rId13"/>
              </a:rPr>
              <a:t>://</a:t>
            </a:r>
            <a:r>
              <a:rPr lang="en-US" sz="900" dirty="0" smtClean="0">
                <a:hlinkClick r:id="rId13"/>
              </a:rPr>
              <a:t>makesafehappen.com/</a:t>
            </a:r>
            <a:endParaRPr lang="en-US" sz="900" dirty="0" smtClean="0"/>
          </a:p>
          <a:p>
            <a:pPr marL="0" indent="0">
              <a:buNone/>
            </a:pPr>
            <a:r>
              <a:rPr lang="en-US" sz="900" dirty="0" smtClean="0">
                <a:hlinkClick r:id="rId14"/>
              </a:rPr>
              <a:t>http</a:t>
            </a:r>
            <a:r>
              <a:rPr lang="en-US" sz="900" dirty="0">
                <a:hlinkClick r:id="rId14"/>
              </a:rPr>
              <a:t>://</a:t>
            </a:r>
            <a:r>
              <a:rPr lang="en-US" sz="900" dirty="0" smtClean="0">
                <a:hlinkClick r:id="rId14"/>
              </a:rPr>
              <a:t>dayoneapp.com/</a:t>
            </a:r>
            <a:endParaRPr lang="en-US" sz="900" dirty="0"/>
          </a:p>
          <a:p>
            <a:pPr marL="0" indent="0">
              <a:buNone/>
            </a:pPr>
            <a:r>
              <a:rPr lang="en-US" sz="900" dirty="0" smtClean="0">
                <a:hlinkClick r:id="rId15"/>
              </a:rPr>
              <a:t>https</a:t>
            </a:r>
            <a:r>
              <a:rPr lang="en-US" sz="900" dirty="0">
                <a:hlinkClick r:id="rId15"/>
              </a:rPr>
              <a:t>://www.lifecake.com</a:t>
            </a:r>
            <a:r>
              <a:rPr lang="en-US" sz="900" dirty="0" smtClean="0">
                <a:hlinkClick r:id="rId15"/>
              </a:rPr>
              <a:t>/</a:t>
            </a:r>
            <a:endParaRPr lang="en-US" sz="900" dirty="0" smtClean="0"/>
          </a:p>
          <a:p>
            <a:pPr marL="0" indent="0">
              <a:buNone/>
            </a:pPr>
            <a:endParaRPr lang="en-US" sz="900" dirty="0" smtClean="0"/>
          </a:p>
          <a:p>
            <a:pPr marL="0" indent="0">
              <a:buNone/>
            </a:pPr>
            <a:r>
              <a:rPr lang="en-US" sz="1100" dirty="0"/>
              <a:t>Geek Out</a:t>
            </a:r>
          </a:p>
          <a:p>
            <a:pPr marL="0" indent="0">
              <a:buNone/>
            </a:pPr>
            <a:r>
              <a:rPr lang="en-US" sz="900" dirty="0" smtClean="0">
                <a:hlinkClick r:id="rId16"/>
              </a:rPr>
              <a:t>http</a:t>
            </a:r>
            <a:r>
              <a:rPr lang="en-US" sz="900" dirty="0">
                <a:hlinkClick r:id="rId16"/>
              </a:rPr>
              <a:t>://</a:t>
            </a:r>
            <a:r>
              <a:rPr lang="en-US" sz="900" dirty="0" smtClean="0">
                <a:hlinkClick r:id="rId16"/>
              </a:rPr>
              <a:t>www.pcmag.com/slideshow/story/308706/11-tech-gadgets-for-new-parents</a:t>
            </a:r>
            <a:endParaRPr lang="en-US" sz="900" dirty="0" smtClean="0"/>
          </a:p>
          <a:p>
            <a:pPr marL="0" indent="0">
              <a:buNone/>
            </a:pPr>
            <a:r>
              <a:rPr lang="en-US" sz="900" dirty="0" smtClean="0">
                <a:hlinkClick r:id="rId17"/>
              </a:rPr>
              <a:t>http</a:t>
            </a:r>
            <a:r>
              <a:rPr lang="en-US" sz="900" dirty="0">
                <a:hlinkClick r:id="rId17"/>
              </a:rPr>
              <a:t>://www.iiamo.com/products/iiamo-go-family/go</a:t>
            </a:r>
            <a:r>
              <a:rPr lang="en-US" sz="900" dirty="0" smtClean="0">
                <a:hlinkClick r:id="rId17"/>
              </a:rPr>
              <a:t>/</a:t>
            </a:r>
            <a:endParaRPr lang="en-US" sz="900" dirty="0" smtClean="0"/>
          </a:p>
          <a:p>
            <a:pPr marL="0" indent="0">
              <a:buNone/>
            </a:pPr>
            <a:r>
              <a:rPr lang="en-US" sz="900" dirty="0" smtClean="0">
                <a:hlinkClick r:id="rId18"/>
              </a:rPr>
              <a:t>http</a:t>
            </a:r>
            <a:r>
              <a:rPr lang="en-US" sz="900" dirty="0">
                <a:hlinkClick r:id="rId18"/>
              </a:rPr>
              <a:t>://</a:t>
            </a:r>
            <a:r>
              <a:rPr lang="en-US" sz="900" dirty="0" smtClean="0">
                <a:hlinkClick r:id="rId18"/>
              </a:rPr>
              <a:t>www.oddee.com/item_98567.aspx</a:t>
            </a:r>
            <a:endParaRPr lang="en-US" sz="900" dirty="0" smtClean="0"/>
          </a:p>
          <a:p>
            <a:pPr marL="0" indent="0">
              <a:buNone/>
            </a:pPr>
            <a:r>
              <a:rPr lang="en-US" sz="900" dirty="0" smtClean="0">
                <a:hlinkClick r:id="rId19"/>
              </a:rPr>
              <a:t>https</a:t>
            </a:r>
            <a:r>
              <a:rPr lang="en-US" sz="900" dirty="0">
                <a:hlinkClick r:id="rId19"/>
              </a:rPr>
              <a:t>://</a:t>
            </a:r>
            <a:r>
              <a:rPr lang="en-US" sz="900" dirty="0" smtClean="0">
                <a:hlinkClick r:id="rId19"/>
              </a:rPr>
              <a:t>www.4moms.com/origami</a:t>
            </a:r>
            <a:endParaRPr lang="en-US" sz="900" dirty="0" smtClean="0"/>
          </a:p>
          <a:p>
            <a:pPr marL="0" indent="0">
              <a:buNone/>
            </a:pPr>
            <a:r>
              <a:rPr lang="en-US" sz="900" dirty="0" smtClean="0">
                <a:hlinkClick r:id="rId20"/>
              </a:rPr>
              <a:t>http</a:t>
            </a:r>
            <a:r>
              <a:rPr lang="en-US" sz="900" dirty="0">
                <a:hlinkClick r:id="rId20"/>
              </a:rPr>
              <a:t>://www.mobisante.com/products/product-overview</a:t>
            </a:r>
            <a:r>
              <a:rPr lang="en-US" sz="900" dirty="0" smtClean="0">
                <a:hlinkClick r:id="rId20"/>
              </a:rPr>
              <a:t>/</a:t>
            </a:r>
            <a:endParaRPr lang="en-US" sz="900" dirty="0" smtClean="0"/>
          </a:p>
          <a:p>
            <a:pPr marL="0" indent="0">
              <a:buNone/>
            </a:pPr>
            <a:r>
              <a:rPr lang="en-US" sz="900" dirty="0" smtClean="0">
                <a:hlinkClick r:id="rId21"/>
              </a:rPr>
              <a:t>https</a:t>
            </a:r>
            <a:r>
              <a:rPr lang="en-US" sz="900" dirty="0">
                <a:hlinkClick r:id="rId21"/>
              </a:rPr>
              <a:t>://www.owletcare.com</a:t>
            </a:r>
            <a:r>
              <a:rPr lang="en-US" sz="900" dirty="0" smtClean="0">
                <a:hlinkClick r:id="rId21"/>
              </a:rPr>
              <a:t>/</a:t>
            </a:r>
            <a:endParaRPr lang="en-US" sz="900" dirty="0" smtClean="0"/>
          </a:p>
          <a:p>
            <a:pPr marL="0" indent="0">
              <a:buNone/>
            </a:pPr>
            <a:r>
              <a:rPr lang="en-US" sz="900" dirty="0" smtClean="0">
                <a:hlinkClick r:id="rId22"/>
              </a:rPr>
              <a:t>https</a:t>
            </a:r>
            <a:r>
              <a:rPr lang="en-US" sz="900" dirty="0">
                <a:hlinkClick r:id="rId22"/>
              </a:rPr>
              <a:t>://</a:t>
            </a:r>
            <a:r>
              <a:rPr lang="en-US" sz="900" dirty="0" smtClean="0">
                <a:hlinkClick r:id="rId22"/>
              </a:rPr>
              <a:t>www.4moms.com/rockaroo</a:t>
            </a:r>
            <a:endParaRPr lang="en-US" sz="900" dirty="0" smtClean="0"/>
          </a:p>
          <a:p>
            <a:pPr marL="0" indent="0">
              <a:buNone/>
            </a:pPr>
            <a:r>
              <a:rPr lang="en-US" sz="900" dirty="0" smtClean="0">
                <a:hlinkClick r:id="rId18"/>
              </a:rPr>
              <a:t>http</a:t>
            </a:r>
            <a:r>
              <a:rPr lang="en-US" sz="900" dirty="0">
                <a:hlinkClick r:id="rId18"/>
              </a:rPr>
              <a:t>://</a:t>
            </a:r>
            <a:r>
              <a:rPr lang="en-US" sz="900" dirty="0" smtClean="0">
                <a:hlinkClick r:id="rId18"/>
              </a:rPr>
              <a:t>www.oddee.com/item_98567.aspx</a:t>
            </a:r>
            <a:endParaRPr lang="en-US" sz="900" dirty="0" smtClean="0"/>
          </a:p>
          <a:p>
            <a:pPr marL="0" indent="0">
              <a:buNone/>
            </a:pPr>
            <a:r>
              <a:rPr lang="en-US" sz="900" dirty="0" smtClean="0">
                <a:hlinkClick r:id="rId23"/>
              </a:rPr>
              <a:t>http</a:t>
            </a:r>
            <a:r>
              <a:rPr lang="en-US" sz="900" dirty="0">
                <a:hlinkClick r:id="rId23"/>
              </a:rPr>
              <a:t>://</a:t>
            </a:r>
            <a:r>
              <a:rPr lang="en-US" sz="900" dirty="0" smtClean="0">
                <a:hlinkClick r:id="rId23"/>
              </a:rPr>
              <a:t>wdc.com/ventito/tech/trending/the-wired-baby-5-innovative-gadgets-for-new-parents</a:t>
            </a:r>
            <a:endParaRPr lang="en-US" sz="900" dirty="0" smtClean="0"/>
          </a:p>
          <a:p>
            <a:pPr marL="0" indent="0">
              <a:buNone/>
            </a:pPr>
            <a:r>
              <a:rPr lang="en-US" sz="900" dirty="0" smtClean="0">
                <a:hlinkClick r:id="rId24"/>
              </a:rPr>
              <a:t>http</a:t>
            </a:r>
            <a:r>
              <a:rPr lang="en-US" sz="900" dirty="0">
                <a:hlinkClick r:id="rId24"/>
              </a:rPr>
              <a:t>://mattkaar.com/blog/2012/12/01/raspberry-pi-as-a-baby-monitor</a:t>
            </a:r>
            <a:r>
              <a:rPr lang="en-US" sz="900" dirty="0" smtClean="0">
                <a:hlinkClick r:id="rId24"/>
              </a:rPr>
              <a:t>/</a:t>
            </a:r>
            <a:endParaRPr lang="en-US" sz="900" dirty="0" smtClean="0"/>
          </a:p>
          <a:p>
            <a:pPr marL="0" indent="0">
              <a:buNone/>
            </a:pPr>
            <a:r>
              <a:rPr lang="en-US" sz="900" dirty="0" smtClean="0">
                <a:hlinkClick r:id="rId25"/>
              </a:rPr>
              <a:t>http</a:t>
            </a:r>
            <a:r>
              <a:rPr lang="en-US" sz="900" dirty="0">
                <a:hlinkClick r:id="rId25"/>
              </a:rPr>
              <a:t>://stuffbabiesneed.com/blog/building-raspberry-pi-baby-monitor-part-one</a:t>
            </a:r>
            <a:r>
              <a:rPr lang="en-US" sz="900" dirty="0" smtClean="0">
                <a:hlinkClick r:id="rId25"/>
              </a:rPr>
              <a:t>/</a:t>
            </a:r>
            <a:endParaRPr lang="en-US" sz="900" dirty="0" smtClean="0"/>
          </a:p>
          <a:p>
            <a:pPr marL="0" indent="0">
              <a:buNone/>
            </a:pPr>
            <a:r>
              <a:rPr lang="en-US" sz="900" dirty="0" smtClean="0">
                <a:hlinkClick r:id="rId26"/>
              </a:rPr>
              <a:t>http</a:t>
            </a:r>
            <a:r>
              <a:rPr lang="en-US" sz="900" dirty="0">
                <a:hlinkClick r:id="rId26"/>
              </a:rPr>
              <a:t>://blog.alexwilde.net/make-a-raspberry-pi-baby-monitor</a:t>
            </a:r>
            <a:r>
              <a:rPr lang="en-US" sz="900" dirty="0" smtClean="0">
                <a:hlinkClick r:id="rId26"/>
              </a:rPr>
              <a:t>/</a:t>
            </a:r>
            <a:endParaRPr lang="en-US" sz="900" dirty="0" smtClean="0"/>
          </a:p>
          <a:p>
            <a:pPr marL="0" indent="0">
              <a:buNone/>
            </a:pPr>
            <a:r>
              <a:rPr lang="en-US" sz="900" dirty="0" smtClean="0">
                <a:hlinkClick r:id="rId27"/>
              </a:rPr>
              <a:t>http</a:t>
            </a:r>
            <a:r>
              <a:rPr lang="en-US" sz="900" dirty="0">
                <a:hlinkClick r:id="rId27"/>
              </a:rPr>
              <a:t>://duino4projects.com/interactive-childs-mobile-using-arduino</a:t>
            </a:r>
            <a:r>
              <a:rPr lang="en-US" sz="900" dirty="0" smtClean="0">
                <a:hlinkClick r:id="rId27"/>
              </a:rPr>
              <a:t>/</a:t>
            </a:r>
            <a:endParaRPr lang="en-US" sz="900" dirty="0" smtClean="0"/>
          </a:p>
          <a:p>
            <a:pPr marL="0" indent="0">
              <a:buNone/>
            </a:pPr>
            <a:r>
              <a:rPr lang="en-US" sz="900" dirty="0" smtClean="0">
                <a:hlinkClick r:id="rId28"/>
              </a:rPr>
              <a:t>http</a:t>
            </a:r>
            <a:r>
              <a:rPr lang="en-US" sz="900" dirty="0">
                <a:hlinkClick r:id="rId28"/>
              </a:rPr>
              <a:t>://mimobaby.com</a:t>
            </a:r>
            <a:r>
              <a:rPr lang="en-US" sz="900" dirty="0" smtClean="0">
                <a:hlinkClick r:id="rId28"/>
              </a:rPr>
              <a:t>/</a:t>
            </a:r>
            <a:endParaRPr lang="en-US" sz="900" dirty="0" smtClean="0"/>
          </a:p>
          <a:p>
            <a:pPr marL="0" indent="0">
              <a:buNone/>
            </a:pPr>
            <a:endParaRPr lang="en-US" sz="900" dirty="0"/>
          </a:p>
        </p:txBody>
      </p:sp>
      <p:sp>
        <p:nvSpPr>
          <p:cNvPr id="4" name="Title 1"/>
          <p:cNvSpPr>
            <a:spLocks noGrp="1"/>
          </p:cNvSpPr>
          <p:nvPr>
            <p:ph type="title"/>
          </p:nvPr>
        </p:nvSpPr>
        <p:spPr>
          <a:xfrm>
            <a:off x="2733675" y="276817"/>
            <a:ext cx="6410325" cy="420624"/>
          </a:xfrm>
          <a:solidFill>
            <a:schemeClr val="accent5"/>
          </a:solidFill>
          <a:ln>
            <a:solidFill>
              <a:schemeClr val="accent5"/>
            </a:solidFill>
          </a:ln>
        </p:spPr>
        <p:txBody>
          <a:bodyPr>
            <a:normAutofit/>
          </a:bodyPr>
          <a:lstStyle/>
          <a:p>
            <a:r>
              <a:rPr lang="en-US" dirty="0" smtClean="0">
                <a:solidFill>
                  <a:schemeClr val="bg1"/>
                </a:solidFill>
              </a:rPr>
              <a:t>Resources</a:t>
            </a:r>
            <a:endParaRPr lang="en-US" b="0" dirty="0">
              <a:solidFill>
                <a:schemeClr val="bg1"/>
              </a:solidFill>
            </a:endParaRPr>
          </a:p>
        </p:txBody>
      </p:sp>
      <p:sp>
        <p:nvSpPr>
          <p:cNvPr id="5" name="Rectangle 4"/>
          <p:cNvSpPr/>
          <p:nvPr/>
        </p:nvSpPr>
        <p:spPr>
          <a:xfrm>
            <a:off x="1105703" y="276817"/>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557063" y="276817"/>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654343" y="276817"/>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605" y="276817"/>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9" name="Group 8"/>
          <p:cNvGrpSpPr/>
          <p:nvPr/>
        </p:nvGrpSpPr>
        <p:grpSpPr>
          <a:xfrm>
            <a:off x="2203356" y="194742"/>
            <a:ext cx="535724" cy="584775"/>
            <a:chOff x="2646025" y="176675"/>
            <a:chExt cx="535724" cy="584775"/>
          </a:xfrm>
        </p:grpSpPr>
        <p:sp>
          <p:nvSpPr>
            <p:cNvPr id="10" name="Rectangle 9"/>
            <p:cNvSpPr/>
            <p:nvPr/>
          </p:nvSpPr>
          <p:spPr>
            <a:xfrm>
              <a:off x="2703575" y="194742"/>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 name="Rectangle 10"/>
            <p:cNvSpPr/>
            <p:nvPr/>
          </p:nvSpPr>
          <p:spPr>
            <a:xfrm>
              <a:off x="2646025" y="176675"/>
              <a:ext cx="535724" cy="584775"/>
            </a:xfrm>
            <a:prstGeom prst="rect">
              <a:avLst/>
            </a:prstGeom>
            <a:solidFill>
              <a:schemeClr val="accent5"/>
            </a:solidFill>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Tree>
    <p:extLst>
      <p:ext uri="{BB962C8B-B14F-4D97-AF65-F5344CB8AC3E}">
        <p14:creationId xmlns:p14="http://schemas.microsoft.com/office/powerpoint/2010/main" val="10779520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575" y="843524"/>
            <a:ext cx="9039225" cy="3301187"/>
          </a:xfrm>
        </p:spPr>
        <p:txBody>
          <a:bodyPr numCol="2">
            <a:normAutofit/>
          </a:bodyPr>
          <a:lstStyle/>
          <a:p>
            <a:pPr marL="0" indent="0">
              <a:buNone/>
            </a:pPr>
            <a:r>
              <a:rPr lang="en-US" sz="1200" b="1" dirty="0" smtClean="0">
                <a:solidFill>
                  <a:schemeClr val="accent3"/>
                </a:solidFill>
              </a:rPr>
              <a:t>Career</a:t>
            </a:r>
          </a:p>
          <a:p>
            <a:pPr marL="0" indent="0">
              <a:buNone/>
            </a:pPr>
            <a:r>
              <a:rPr lang="en-US" sz="1100" dirty="0" smtClean="0"/>
              <a:t>Planning:</a:t>
            </a:r>
            <a:endParaRPr lang="en-US" sz="1100" dirty="0"/>
          </a:p>
          <a:p>
            <a:pPr marL="0" indent="0">
              <a:buNone/>
            </a:pPr>
            <a:r>
              <a:rPr lang="en-US" sz="900" dirty="0" smtClean="0">
                <a:hlinkClick r:id="rId3"/>
              </a:rPr>
              <a:t>http</a:t>
            </a:r>
            <a:r>
              <a:rPr lang="en-US" sz="900" dirty="0">
                <a:hlinkClick r:id="rId3"/>
              </a:rPr>
              <a:t>://</a:t>
            </a:r>
            <a:r>
              <a:rPr lang="en-US" sz="900" dirty="0" smtClean="0">
                <a:hlinkClick r:id="rId3"/>
              </a:rPr>
              <a:t>www.babycenter.com/maternity-leave-checklist</a:t>
            </a:r>
            <a:endParaRPr lang="en-US" sz="900" dirty="0" smtClean="0"/>
          </a:p>
          <a:p>
            <a:pPr marL="0" indent="0">
              <a:buNone/>
            </a:pPr>
            <a:r>
              <a:rPr lang="en-US" sz="1100" dirty="0"/>
              <a:t>Career:</a:t>
            </a:r>
          </a:p>
          <a:p>
            <a:pPr marL="0" indent="0">
              <a:buNone/>
            </a:pPr>
            <a:r>
              <a:rPr lang="en-US" sz="900" dirty="0" smtClean="0">
                <a:hlinkClick r:id="rId4"/>
              </a:rPr>
              <a:t>http</a:t>
            </a:r>
            <a:r>
              <a:rPr lang="en-US" sz="900" dirty="0">
                <a:hlinkClick r:id="rId4"/>
              </a:rPr>
              <a:t>://</a:t>
            </a:r>
            <a:r>
              <a:rPr lang="en-US" sz="900" dirty="0" smtClean="0">
                <a:hlinkClick r:id="rId4"/>
              </a:rPr>
              <a:t>lifehacker.com/how-to-prepare-your-career-before-having-a-baby-1686911785</a:t>
            </a:r>
            <a:endParaRPr lang="en-US" sz="900" dirty="0" smtClean="0"/>
          </a:p>
          <a:p>
            <a:pPr marL="0" indent="0">
              <a:buNone/>
            </a:pPr>
            <a:r>
              <a:rPr lang="en-US" sz="900" dirty="0" smtClean="0">
                <a:hlinkClick r:id="rId5"/>
              </a:rPr>
              <a:t>https</a:t>
            </a:r>
            <a:r>
              <a:rPr lang="en-US" sz="900" dirty="0">
                <a:hlinkClick r:id="rId5"/>
              </a:rPr>
              <a:t>://</a:t>
            </a:r>
            <a:r>
              <a:rPr lang="en-US" sz="900" dirty="0" smtClean="0">
                <a:hlinkClick r:id="rId5"/>
              </a:rPr>
              <a:t>todoist.com/</a:t>
            </a:r>
            <a:endParaRPr lang="en-US" sz="900" dirty="0" smtClean="0"/>
          </a:p>
          <a:p>
            <a:pPr marL="0" indent="0">
              <a:buNone/>
            </a:pPr>
            <a:r>
              <a:rPr lang="en-US" sz="900" dirty="0" smtClean="0">
                <a:hlinkClick r:id="rId6"/>
              </a:rPr>
              <a:t>https</a:t>
            </a:r>
            <a:r>
              <a:rPr lang="en-US" sz="900" dirty="0">
                <a:hlinkClick r:id="rId6"/>
              </a:rPr>
              <a:t>://</a:t>
            </a:r>
            <a:r>
              <a:rPr lang="en-US" sz="900" dirty="0" smtClean="0">
                <a:hlinkClick r:id="rId6"/>
              </a:rPr>
              <a:t>calendar.sunrise.am/</a:t>
            </a:r>
            <a:endParaRPr lang="en-US" sz="900" dirty="0" smtClean="0"/>
          </a:p>
          <a:p>
            <a:pPr marL="0" indent="0">
              <a:buNone/>
            </a:pPr>
            <a:r>
              <a:rPr lang="en-US" sz="900" dirty="0" smtClean="0">
                <a:hlinkClick r:id="rId7"/>
              </a:rPr>
              <a:t>http</a:t>
            </a:r>
            <a:r>
              <a:rPr lang="en-US" sz="900" dirty="0">
                <a:hlinkClick r:id="rId7"/>
              </a:rPr>
              <a:t>://</a:t>
            </a:r>
            <a:r>
              <a:rPr lang="en-US" sz="900" dirty="0" smtClean="0">
                <a:hlinkClick r:id="rId7"/>
              </a:rPr>
              <a:t>3030.binaryhammer.com/</a:t>
            </a:r>
            <a:endParaRPr lang="en-US" sz="900" dirty="0" smtClean="0"/>
          </a:p>
          <a:p>
            <a:pPr marL="0" indent="0">
              <a:buNone/>
            </a:pPr>
            <a:r>
              <a:rPr lang="en-US" sz="900" dirty="0" smtClean="0">
                <a:hlinkClick r:id="rId8"/>
              </a:rPr>
              <a:t>https</a:t>
            </a:r>
            <a:r>
              <a:rPr lang="en-US" sz="900" dirty="0">
                <a:hlinkClick r:id="rId8"/>
              </a:rPr>
              <a:t>://</a:t>
            </a:r>
            <a:r>
              <a:rPr lang="en-US" sz="900" dirty="0" smtClean="0">
                <a:hlinkClick r:id="rId8"/>
              </a:rPr>
              <a:t>itunes.apple.com/us/app/microsoft-outlook/id951937596?mt=8</a:t>
            </a:r>
            <a:endParaRPr lang="en-US" sz="900" dirty="0" smtClean="0"/>
          </a:p>
          <a:p>
            <a:pPr marL="0" indent="0">
              <a:buNone/>
            </a:pPr>
            <a:r>
              <a:rPr lang="en-US" sz="900" dirty="0" smtClean="0">
                <a:hlinkClick r:id="rId9"/>
              </a:rPr>
              <a:t>http</a:t>
            </a:r>
            <a:r>
              <a:rPr lang="en-US" sz="900" dirty="0">
                <a:hlinkClick r:id="rId9"/>
              </a:rPr>
              <a:t>://</a:t>
            </a:r>
            <a:r>
              <a:rPr lang="en-US" sz="900" dirty="0" smtClean="0">
                <a:hlinkClick r:id="rId9"/>
              </a:rPr>
              <a:t>pomodorotechnique.com/</a:t>
            </a:r>
            <a:endParaRPr lang="en-US" sz="900" dirty="0" smtClean="0"/>
          </a:p>
          <a:p>
            <a:pPr marL="0" indent="0">
              <a:buNone/>
            </a:pPr>
            <a:r>
              <a:rPr lang="en-US" sz="900" dirty="0" smtClean="0">
                <a:hlinkClick r:id="rId10"/>
              </a:rPr>
              <a:t>http</a:t>
            </a:r>
            <a:r>
              <a:rPr lang="en-US" sz="900" dirty="0">
                <a:hlinkClick r:id="rId10"/>
              </a:rPr>
              <a:t>://mtcb.pwop.com</a:t>
            </a:r>
            <a:r>
              <a:rPr lang="en-US" sz="900" dirty="0" smtClean="0">
                <a:hlinkClick r:id="rId10"/>
              </a:rPr>
              <a:t>/</a:t>
            </a:r>
            <a:endParaRPr lang="en-US" sz="900" dirty="0" smtClean="0"/>
          </a:p>
          <a:p>
            <a:pPr marL="0" indent="0">
              <a:buNone/>
            </a:pPr>
            <a:r>
              <a:rPr lang="en-US" sz="900" dirty="0" smtClean="0">
                <a:hlinkClick r:id="rId11"/>
              </a:rPr>
              <a:t>http</a:t>
            </a:r>
            <a:r>
              <a:rPr lang="en-US" sz="900" dirty="0">
                <a:hlinkClick r:id="rId11"/>
              </a:rPr>
              <a:t>://</a:t>
            </a:r>
            <a:r>
              <a:rPr lang="en-US" sz="900" dirty="0" smtClean="0">
                <a:hlinkClick r:id="rId11"/>
              </a:rPr>
              <a:t>dotnetrocks.com/</a:t>
            </a:r>
            <a:endParaRPr lang="en-US" sz="900" dirty="0" smtClean="0"/>
          </a:p>
          <a:p>
            <a:pPr marL="0" indent="0">
              <a:buNone/>
            </a:pPr>
            <a:r>
              <a:rPr lang="en-US" sz="900" dirty="0" smtClean="0">
                <a:hlinkClick r:id="rId12"/>
              </a:rPr>
              <a:t>http</a:t>
            </a:r>
            <a:r>
              <a:rPr lang="en-US" sz="900" dirty="0">
                <a:hlinkClick r:id="rId12"/>
              </a:rPr>
              <a:t>://</a:t>
            </a:r>
            <a:r>
              <a:rPr lang="en-US" sz="900" dirty="0" smtClean="0">
                <a:hlinkClick r:id="rId12"/>
              </a:rPr>
              <a:t>distributedpodcast.com/</a:t>
            </a:r>
            <a:endParaRPr lang="en-US" sz="900" dirty="0" smtClean="0"/>
          </a:p>
          <a:p>
            <a:pPr marL="0" indent="0">
              <a:buNone/>
            </a:pPr>
            <a:r>
              <a:rPr lang="en-US" sz="900" dirty="0" smtClean="0">
                <a:hlinkClick r:id="rId13"/>
              </a:rPr>
              <a:t>http</a:t>
            </a:r>
            <a:r>
              <a:rPr lang="en-US" sz="900" dirty="0">
                <a:hlinkClick r:id="rId13"/>
              </a:rPr>
              <a:t>://hanselminutes.com</a:t>
            </a:r>
            <a:r>
              <a:rPr lang="en-US" sz="900" dirty="0" smtClean="0">
                <a:hlinkClick r:id="rId13"/>
              </a:rPr>
              <a:t>/</a:t>
            </a:r>
            <a:endParaRPr lang="en-US" sz="900" dirty="0" smtClean="0"/>
          </a:p>
          <a:p>
            <a:pPr marL="0" indent="0">
              <a:buNone/>
            </a:pPr>
            <a:endParaRPr lang="en-US" sz="900" dirty="0"/>
          </a:p>
        </p:txBody>
      </p:sp>
      <p:sp>
        <p:nvSpPr>
          <p:cNvPr id="4" name="Title 1"/>
          <p:cNvSpPr>
            <a:spLocks noGrp="1"/>
          </p:cNvSpPr>
          <p:nvPr>
            <p:ph type="title"/>
          </p:nvPr>
        </p:nvSpPr>
        <p:spPr>
          <a:xfrm>
            <a:off x="2733675" y="276817"/>
            <a:ext cx="6410325" cy="420624"/>
          </a:xfrm>
          <a:solidFill>
            <a:schemeClr val="accent5"/>
          </a:solidFill>
          <a:ln>
            <a:solidFill>
              <a:schemeClr val="accent5"/>
            </a:solidFill>
          </a:ln>
        </p:spPr>
        <p:txBody>
          <a:bodyPr>
            <a:normAutofit/>
          </a:bodyPr>
          <a:lstStyle/>
          <a:p>
            <a:r>
              <a:rPr lang="en-US" dirty="0" smtClean="0">
                <a:solidFill>
                  <a:schemeClr val="bg1"/>
                </a:solidFill>
              </a:rPr>
              <a:t>Resources</a:t>
            </a:r>
            <a:endParaRPr lang="en-US" b="0" dirty="0">
              <a:solidFill>
                <a:schemeClr val="bg1"/>
              </a:solidFill>
            </a:endParaRPr>
          </a:p>
        </p:txBody>
      </p:sp>
      <p:sp>
        <p:nvSpPr>
          <p:cNvPr id="5" name="Rectangle 4"/>
          <p:cNvSpPr/>
          <p:nvPr/>
        </p:nvSpPr>
        <p:spPr>
          <a:xfrm>
            <a:off x="1105703" y="276817"/>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557063" y="276817"/>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654343" y="276817"/>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605" y="276817"/>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9" name="Group 8"/>
          <p:cNvGrpSpPr/>
          <p:nvPr/>
        </p:nvGrpSpPr>
        <p:grpSpPr>
          <a:xfrm>
            <a:off x="2203356" y="194742"/>
            <a:ext cx="535724" cy="584775"/>
            <a:chOff x="2646025" y="176675"/>
            <a:chExt cx="535724" cy="584775"/>
          </a:xfrm>
        </p:grpSpPr>
        <p:sp>
          <p:nvSpPr>
            <p:cNvPr id="10" name="Rectangle 9"/>
            <p:cNvSpPr/>
            <p:nvPr/>
          </p:nvSpPr>
          <p:spPr>
            <a:xfrm>
              <a:off x="2703575" y="194742"/>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 name="Rectangle 10"/>
            <p:cNvSpPr/>
            <p:nvPr/>
          </p:nvSpPr>
          <p:spPr>
            <a:xfrm>
              <a:off x="2646025" y="176675"/>
              <a:ext cx="535724" cy="584775"/>
            </a:xfrm>
            <a:prstGeom prst="rect">
              <a:avLst/>
            </a:prstGeom>
            <a:solidFill>
              <a:schemeClr val="accent5"/>
            </a:solidFill>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Tree>
    <p:extLst>
      <p:ext uri="{BB962C8B-B14F-4D97-AF65-F5344CB8AC3E}">
        <p14:creationId xmlns:p14="http://schemas.microsoft.com/office/powerpoint/2010/main" val="100297872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575" y="779516"/>
            <a:ext cx="9039225" cy="3621034"/>
          </a:xfrm>
        </p:spPr>
        <p:txBody>
          <a:bodyPr numCol="2">
            <a:normAutofit lnSpcReduction="10000"/>
          </a:bodyPr>
          <a:lstStyle/>
          <a:p>
            <a:pPr marL="0" indent="0">
              <a:buNone/>
            </a:pPr>
            <a:r>
              <a:rPr lang="en-US" sz="1200" b="1" dirty="0">
                <a:solidFill>
                  <a:schemeClr val="accent4"/>
                </a:solidFill>
              </a:rPr>
              <a:t>Children With </a:t>
            </a:r>
            <a:r>
              <a:rPr lang="en-US" sz="1200" b="1" dirty="0" smtClean="0">
                <a:solidFill>
                  <a:schemeClr val="accent4"/>
                </a:solidFill>
              </a:rPr>
              <a:t>Technology</a:t>
            </a:r>
          </a:p>
          <a:p>
            <a:pPr marL="0" indent="0">
              <a:buNone/>
            </a:pPr>
            <a:r>
              <a:rPr lang="en-US" sz="900" dirty="0" smtClean="0">
                <a:hlinkClick r:id="rId3"/>
              </a:rPr>
              <a:t>http</a:t>
            </a:r>
            <a:r>
              <a:rPr lang="en-US" sz="900" dirty="0">
                <a:hlinkClick r:id="rId3"/>
              </a:rPr>
              <a:t>://</a:t>
            </a:r>
            <a:r>
              <a:rPr lang="en-US" sz="900" dirty="0" smtClean="0">
                <a:hlinkClick r:id="rId3"/>
              </a:rPr>
              <a:t>lifehacker.com/5946947/how-can-i-kid-proof-my-pc-and-gadgets</a:t>
            </a:r>
            <a:endParaRPr lang="en-US" sz="900" dirty="0" smtClean="0"/>
          </a:p>
          <a:p>
            <a:pPr marL="0" indent="0">
              <a:buNone/>
            </a:pPr>
            <a:r>
              <a:rPr lang="en-US" sz="900" dirty="0" smtClean="0">
                <a:hlinkClick r:id="rId4"/>
              </a:rPr>
              <a:t>https</a:t>
            </a:r>
            <a:r>
              <a:rPr lang="en-US" sz="900" dirty="0">
                <a:hlinkClick r:id="rId4"/>
              </a:rPr>
              <a:t>://</a:t>
            </a:r>
            <a:r>
              <a:rPr lang="en-US" sz="900" dirty="0" smtClean="0">
                <a:hlinkClick r:id="rId4"/>
              </a:rPr>
              <a:t>www.aap.org/en-us/advocacy-and-policy/aap-health-initiatives/pages/media-and-children.aspx</a:t>
            </a:r>
            <a:endParaRPr lang="en-US" sz="900" dirty="0" smtClean="0"/>
          </a:p>
          <a:p>
            <a:pPr marL="0" indent="0">
              <a:buNone/>
            </a:pPr>
            <a:r>
              <a:rPr lang="en-US" sz="900" dirty="0" smtClean="0">
                <a:hlinkClick r:id="rId5"/>
              </a:rPr>
              <a:t>http</a:t>
            </a:r>
            <a:r>
              <a:rPr lang="en-US" sz="900" dirty="0">
                <a:hlinkClick r:id="rId5"/>
              </a:rPr>
              <a:t>://</a:t>
            </a:r>
            <a:r>
              <a:rPr lang="en-US" sz="900" dirty="0" smtClean="0">
                <a:hlinkClick r:id="rId5"/>
              </a:rPr>
              <a:t>www.nhlbi.nih.gov/health/educational/wecan/reduce-screen-time/tips-to-reduce-screen-time.htm</a:t>
            </a:r>
            <a:endParaRPr lang="en-US" sz="900" dirty="0" smtClean="0"/>
          </a:p>
          <a:p>
            <a:pPr marL="0" indent="0">
              <a:buNone/>
            </a:pPr>
            <a:r>
              <a:rPr lang="en-US" sz="900" dirty="0" smtClean="0">
                <a:hlinkClick r:id="rId6"/>
              </a:rPr>
              <a:t>http</a:t>
            </a:r>
            <a:r>
              <a:rPr lang="en-US" sz="900" dirty="0">
                <a:hlinkClick r:id="rId6"/>
              </a:rPr>
              <a:t>://</a:t>
            </a:r>
            <a:r>
              <a:rPr lang="en-US" sz="900" dirty="0" smtClean="0">
                <a:hlinkClick r:id="rId6"/>
              </a:rPr>
              <a:t>www.nytimes.com/2014/09/11/fashion/steve-jobs-apple-was-a-low-tech-parent.html</a:t>
            </a:r>
            <a:endParaRPr lang="en-US" sz="900" dirty="0" smtClean="0"/>
          </a:p>
          <a:p>
            <a:pPr marL="0" indent="0">
              <a:buNone/>
            </a:pPr>
            <a:r>
              <a:rPr lang="en-US" sz="900" dirty="0" smtClean="0">
                <a:hlinkClick r:id="rId7"/>
              </a:rPr>
              <a:t>http</a:t>
            </a:r>
            <a:r>
              <a:rPr lang="en-US" sz="900" dirty="0">
                <a:hlinkClick r:id="rId7"/>
              </a:rPr>
              <a:t>://theunboundedspirit.com/why-steve-jobs-didnt-let-his-kids-use-ipads</a:t>
            </a:r>
            <a:r>
              <a:rPr lang="en-US" sz="900" dirty="0" smtClean="0">
                <a:hlinkClick r:id="rId7"/>
              </a:rPr>
              <a:t>/</a:t>
            </a:r>
            <a:endParaRPr lang="en-US" sz="900" dirty="0" smtClean="0"/>
          </a:p>
          <a:p>
            <a:pPr marL="0" indent="0">
              <a:buNone/>
            </a:pPr>
            <a:r>
              <a:rPr lang="en-US" sz="900" dirty="0" smtClean="0">
                <a:hlinkClick r:id="rId8"/>
              </a:rPr>
              <a:t>http</a:t>
            </a:r>
            <a:r>
              <a:rPr lang="en-US" sz="900" dirty="0">
                <a:hlinkClick r:id="rId8"/>
              </a:rPr>
              <a:t>://</a:t>
            </a:r>
            <a:r>
              <a:rPr lang="en-US" sz="900" dirty="0" smtClean="0">
                <a:hlinkClick r:id="rId8"/>
              </a:rPr>
              <a:t>waldorfpeninsula.org/</a:t>
            </a:r>
            <a:endParaRPr lang="en-US" sz="900" dirty="0" smtClean="0"/>
          </a:p>
          <a:p>
            <a:pPr marL="0" indent="0">
              <a:buNone/>
            </a:pPr>
            <a:r>
              <a:rPr lang="en-US" sz="900" dirty="0" smtClean="0">
                <a:hlinkClick r:id="rId9"/>
              </a:rPr>
              <a:t>http</a:t>
            </a:r>
            <a:r>
              <a:rPr lang="en-US" sz="900" dirty="0">
                <a:hlinkClick r:id="rId9"/>
              </a:rPr>
              <a:t>://</a:t>
            </a:r>
            <a:r>
              <a:rPr lang="en-US" sz="900" dirty="0" smtClean="0">
                <a:hlinkClick r:id="rId9"/>
              </a:rPr>
              <a:t>www.telegraph.co.uk/education/educationnews/10767878/Infants-unable-to-use-toy-building-blocks-due-to-iPad-addiction.html</a:t>
            </a:r>
            <a:endParaRPr lang="en-US" sz="900" dirty="0" smtClean="0"/>
          </a:p>
          <a:p>
            <a:pPr marL="0" indent="0">
              <a:buNone/>
            </a:pPr>
            <a:r>
              <a:rPr lang="en-US" sz="900" dirty="0" smtClean="0">
                <a:hlinkClick r:id="rId10"/>
              </a:rPr>
              <a:t>http</a:t>
            </a:r>
            <a:r>
              <a:rPr lang="en-US" sz="900" dirty="0">
                <a:hlinkClick r:id="rId10"/>
              </a:rPr>
              <a:t>://</a:t>
            </a:r>
            <a:r>
              <a:rPr lang="en-US" sz="900" dirty="0" smtClean="0">
                <a:hlinkClick r:id="rId10"/>
              </a:rPr>
              <a:t>www.sensomotorische-integratie.nl/CrisRowan.pdf</a:t>
            </a:r>
            <a:endParaRPr lang="en-US" sz="900" dirty="0" smtClean="0"/>
          </a:p>
          <a:p>
            <a:pPr marL="0" indent="0">
              <a:buNone/>
            </a:pPr>
            <a:r>
              <a:rPr lang="en-US" sz="900" dirty="0" smtClean="0">
                <a:hlinkClick r:id="rId11"/>
              </a:rPr>
              <a:t>http</a:t>
            </a:r>
            <a:r>
              <a:rPr lang="en-US" sz="900" dirty="0">
                <a:hlinkClick r:id="rId11"/>
              </a:rPr>
              <a:t>://</a:t>
            </a:r>
            <a:r>
              <a:rPr lang="en-US" sz="900" dirty="0" smtClean="0">
                <a:hlinkClick r:id="rId11"/>
              </a:rPr>
              <a:t>richardfreed.com/wired-child/</a:t>
            </a:r>
            <a:endParaRPr lang="en-US" sz="900" dirty="0" smtClean="0"/>
          </a:p>
          <a:p>
            <a:pPr marL="0" indent="0">
              <a:buNone/>
            </a:pPr>
            <a:r>
              <a:rPr lang="en-US" sz="900" dirty="0" smtClean="0">
                <a:hlinkClick r:id="rId12"/>
              </a:rPr>
              <a:t>http</a:t>
            </a:r>
            <a:r>
              <a:rPr lang="en-US" sz="900" dirty="0">
                <a:hlinkClick r:id="rId12"/>
              </a:rPr>
              <a:t>://</a:t>
            </a:r>
            <a:r>
              <a:rPr lang="en-US" sz="900" dirty="0" smtClean="0">
                <a:hlinkClick r:id="rId12"/>
              </a:rPr>
              <a:t>www.nytimes.com/2011/10/25/us/screen-time-higher-than-ever-for-children-study-finds.html</a:t>
            </a:r>
            <a:endParaRPr lang="en-US" sz="900" dirty="0" smtClean="0"/>
          </a:p>
          <a:p>
            <a:pPr marL="0" indent="0">
              <a:buNone/>
            </a:pPr>
            <a:r>
              <a:rPr lang="en-US" sz="900" dirty="0" smtClean="0">
                <a:hlinkClick r:id="rId13"/>
              </a:rPr>
              <a:t>https</a:t>
            </a:r>
            <a:r>
              <a:rPr lang="en-US" sz="900" dirty="0">
                <a:hlinkClick r:id="rId13"/>
              </a:rPr>
              <a:t>://</a:t>
            </a:r>
            <a:r>
              <a:rPr lang="en-US" sz="900" dirty="0" smtClean="0">
                <a:hlinkClick r:id="rId13"/>
              </a:rPr>
              <a:t>www.commonsensemedia.org/</a:t>
            </a:r>
            <a:endParaRPr lang="en-US" sz="900" dirty="0" smtClean="0"/>
          </a:p>
          <a:p>
            <a:pPr marL="0" indent="0">
              <a:buNone/>
            </a:pPr>
            <a:r>
              <a:rPr lang="en-US" sz="900" dirty="0" smtClean="0">
                <a:hlinkClick r:id="rId14"/>
              </a:rPr>
              <a:t>http</a:t>
            </a:r>
            <a:r>
              <a:rPr lang="en-US" sz="900" dirty="0">
                <a:hlinkClick r:id="rId14"/>
              </a:rPr>
              <a:t>://</a:t>
            </a:r>
            <a:r>
              <a:rPr lang="en-US" sz="900" dirty="0" smtClean="0">
                <a:hlinkClick r:id="rId14"/>
              </a:rPr>
              <a:t>www.parentfurther.com/resources/enewsletter/e-parenting</a:t>
            </a:r>
            <a:endParaRPr lang="en-US" sz="900" dirty="0" smtClean="0"/>
          </a:p>
          <a:p>
            <a:pPr marL="0" indent="0">
              <a:buNone/>
            </a:pPr>
            <a:r>
              <a:rPr lang="en-US" sz="900" dirty="0" smtClean="0">
                <a:hlinkClick r:id="rId15"/>
              </a:rPr>
              <a:t>http</a:t>
            </a:r>
            <a:r>
              <a:rPr lang="en-US" sz="900" dirty="0">
                <a:hlinkClick r:id="rId15"/>
              </a:rPr>
              <a:t>://</a:t>
            </a:r>
            <a:r>
              <a:rPr lang="en-US" sz="900" dirty="0" smtClean="0">
                <a:hlinkClick r:id="rId15"/>
              </a:rPr>
              <a:t>www.bluemanateebooks.com/home/digital_playground_data/screen_time_trends.html</a:t>
            </a:r>
            <a:endParaRPr lang="en-US" sz="900" dirty="0" smtClean="0"/>
          </a:p>
          <a:p>
            <a:pPr marL="0" indent="0">
              <a:buNone/>
            </a:pPr>
            <a:r>
              <a:rPr lang="en-US" sz="900" dirty="0" smtClean="0">
                <a:hlinkClick r:id="rId16"/>
              </a:rPr>
              <a:t>https</a:t>
            </a:r>
            <a:r>
              <a:rPr lang="en-US" sz="900" dirty="0">
                <a:hlinkClick r:id="rId16"/>
              </a:rPr>
              <a:t>://</a:t>
            </a:r>
            <a:r>
              <a:rPr lang="en-US" sz="900" dirty="0" smtClean="0">
                <a:hlinkClick r:id="rId16"/>
              </a:rPr>
              <a:t>www.parentmap.com/article/are-kids-watching-less-common-sense-media-study-spotlights-screen-time-trends</a:t>
            </a:r>
            <a:endParaRPr lang="en-US" sz="900" dirty="0" smtClean="0"/>
          </a:p>
          <a:p>
            <a:pPr marL="0" indent="0">
              <a:buNone/>
            </a:pPr>
            <a:r>
              <a:rPr lang="en-US" sz="900" dirty="0" smtClean="0">
                <a:hlinkClick r:id="rId17"/>
              </a:rPr>
              <a:t>https</a:t>
            </a:r>
            <a:r>
              <a:rPr lang="en-US" sz="900" dirty="0">
                <a:hlinkClick r:id="rId17"/>
              </a:rPr>
              <a:t>://</a:t>
            </a:r>
            <a:r>
              <a:rPr lang="en-US" sz="900" dirty="0" smtClean="0">
                <a:hlinkClick r:id="rId17"/>
              </a:rPr>
              <a:t>itunes.apple.com/us/app/kids-media/id504932051?mt=8</a:t>
            </a:r>
            <a:endParaRPr lang="en-US" sz="900" dirty="0" smtClean="0"/>
          </a:p>
          <a:p>
            <a:pPr marL="0" indent="0">
              <a:buNone/>
            </a:pPr>
            <a:r>
              <a:rPr lang="en-US" sz="900" dirty="0" smtClean="0">
                <a:hlinkClick r:id="rId18"/>
              </a:rPr>
              <a:t>https</a:t>
            </a:r>
            <a:r>
              <a:rPr lang="en-US" sz="900" dirty="0">
                <a:hlinkClick r:id="rId18"/>
              </a:rPr>
              <a:t>://</a:t>
            </a:r>
            <a:r>
              <a:rPr lang="en-US" sz="900" dirty="0" smtClean="0">
                <a:hlinkClick r:id="rId18"/>
              </a:rPr>
              <a:t>www.commonsensemedia.org/research/zero-to-eight-childrens-media-use-in-america-2013</a:t>
            </a:r>
            <a:r>
              <a:rPr lang="en-US" sz="900" dirty="0"/>
              <a:t/>
            </a:r>
            <a:br>
              <a:rPr lang="en-US" sz="900" dirty="0"/>
            </a:br>
            <a:r>
              <a:rPr lang="en-US" sz="900" dirty="0">
                <a:hlinkClick r:id="rId19"/>
              </a:rPr>
              <a:t>http://</a:t>
            </a:r>
            <a:r>
              <a:rPr lang="en-US" sz="900" dirty="0" smtClean="0">
                <a:hlinkClick r:id="rId19"/>
              </a:rPr>
              <a:t>www.cnn.com/2015/04/29/health/kindergartners-tv-weight-gain/index.html</a:t>
            </a:r>
            <a:endParaRPr lang="en-US" sz="900" dirty="0" smtClean="0"/>
          </a:p>
          <a:p>
            <a:pPr marL="0" indent="0">
              <a:buNone/>
            </a:pPr>
            <a:r>
              <a:rPr lang="en-US" sz="1200" b="1" dirty="0" smtClean="0">
                <a:solidFill>
                  <a:schemeClr val="accent4"/>
                </a:solidFill>
              </a:rPr>
              <a:t>Digital Guardian</a:t>
            </a:r>
          </a:p>
          <a:p>
            <a:pPr marL="0" indent="0">
              <a:buNone/>
            </a:pPr>
            <a:r>
              <a:rPr lang="en-US" sz="900" dirty="0">
                <a:hlinkClick r:id="rId20"/>
              </a:rPr>
              <a:t>https://</a:t>
            </a:r>
            <a:r>
              <a:rPr lang="en-US" sz="900" dirty="0" smtClean="0">
                <a:hlinkClick r:id="rId20"/>
              </a:rPr>
              <a:t>www.commonsensemedia.org/privacy-and-internet-safety/how-do-i-protect-my-kids-privacy-online</a:t>
            </a:r>
            <a:endParaRPr lang="en-US" sz="900" dirty="0" smtClean="0"/>
          </a:p>
          <a:p>
            <a:pPr marL="0" indent="0">
              <a:buNone/>
            </a:pPr>
            <a:r>
              <a:rPr lang="en-US" sz="900" dirty="0" smtClean="0">
                <a:hlinkClick r:id="rId21"/>
              </a:rPr>
              <a:t>http://www.coppa.org/</a:t>
            </a:r>
            <a:endParaRPr lang="en-US" sz="900" dirty="0" smtClean="0"/>
          </a:p>
          <a:p>
            <a:pPr marL="0" indent="0">
              <a:buNone/>
            </a:pPr>
            <a:r>
              <a:rPr lang="en-US" sz="900" dirty="0" smtClean="0">
                <a:hlinkClick r:id="rId22"/>
              </a:rPr>
              <a:t>https</a:t>
            </a:r>
            <a:r>
              <a:rPr lang="en-US" sz="900" dirty="0">
                <a:hlinkClick r:id="rId22"/>
              </a:rPr>
              <a:t>://</a:t>
            </a:r>
            <a:r>
              <a:rPr lang="en-US" sz="900" dirty="0" smtClean="0">
                <a:hlinkClick r:id="rId22"/>
              </a:rPr>
              <a:t>www.snapchat.com/safety</a:t>
            </a:r>
            <a:endParaRPr lang="en-US" sz="900" dirty="0" smtClean="0"/>
          </a:p>
          <a:p>
            <a:pPr marL="0" indent="0">
              <a:buNone/>
            </a:pPr>
            <a:r>
              <a:rPr lang="en-US" sz="900" dirty="0" smtClean="0">
                <a:hlinkClick r:id="rId23"/>
              </a:rPr>
              <a:t>http</a:t>
            </a:r>
            <a:r>
              <a:rPr lang="en-US" sz="900" dirty="0">
                <a:hlinkClick r:id="rId23"/>
              </a:rPr>
              <a:t>://</a:t>
            </a:r>
            <a:r>
              <a:rPr lang="en-US" sz="900" dirty="0" smtClean="0">
                <a:hlinkClick r:id="rId23"/>
              </a:rPr>
              <a:t>www.connectsafely.org/wp-content/uploads/snapchat_parents_guide.pdf</a:t>
            </a:r>
            <a:endParaRPr lang="en-US" sz="900" dirty="0" smtClean="0"/>
          </a:p>
          <a:p>
            <a:pPr marL="0" indent="0">
              <a:buNone/>
            </a:pPr>
            <a:r>
              <a:rPr lang="en-US" sz="900" dirty="0" smtClean="0">
                <a:hlinkClick r:id="rId24"/>
              </a:rPr>
              <a:t>http</a:t>
            </a:r>
            <a:r>
              <a:rPr lang="en-US" sz="900" dirty="0">
                <a:hlinkClick r:id="rId24"/>
              </a:rPr>
              <a:t>://</a:t>
            </a:r>
            <a:r>
              <a:rPr lang="en-US" sz="900" dirty="0" smtClean="0">
                <a:hlinkClick r:id="rId24"/>
              </a:rPr>
              <a:t>www.ikeepsafe.org/</a:t>
            </a:r>
            <a:endParaRPr lang="en-US" sz="900" dirty="0" smtClean="0"/>
          </a:p>
          <a:p>
            <a:pPr marL="0" indent="0">
              <a:buNone/>
            </a:pPr>
            <a:r>
              <a:rPr lang="en-US" sz="900" dirty="0" smtClean="0">
                <a:hlinkClick r:id="rId25"/>
              </a:rPr>
              <a:t>http</a:t>
            </a:r>
            <a:r>
              <a:rPr lang="en-US" sz="900" dirty="0">
                <a:hlinkClick r:id="rId25"/>
              </a:rPr>
              <a:t>://</a:t>
            </a:r>
            <a:r>
              <a:rPr lang="en-US" sz="900" dirty="0" smtClean="0">
                <a:hlinkClick r:id="rId25"/>
              </a:rPr>
              <a:t>www.saferinternet.org.uk/</a:t>
            </a:r>
            <a:endParaRPr lang="en-US" sz="900" dirty="0" smtClean="0"/>
          </a:p>
          <a:p>
            <a:pPr marL="0" indent="0">
              <a:buNone/>
            </a:pPr>
            <a:r>
              <a:rPr lang="en-US" sz="900" dirty="0" smtClean="0">
                <a:hlinkClick r:id="rId26"/>
              </a:rPr>
              <a:t>http</a:t>
            </a:r>
            <a:r>
              <a:rPr lang="en-US" sz="900" dirty="0">
                <a:hlinkClick r:id="rId26"/>
              </a:rPr>
              <a:t>://</a:t>
            </a:r>
            <a:r>
              <a:rPr lang="en-US" sz="900" dirty="0" smtClean="0">
                <a:hlinkClick r:id="rId26"/>
              </a:rPr>
              <a:t>www.connectsafely.org/</a:t>
            </a:r>
            <a:endParaRPr lang="en-US" sz="900" dirty="0" smtClean="0"/>
          </a:p>
          <a:p>
            <a:pPr marL="0" indent="0">
              <a:buNone/>
            </a:pPr>
            <a:r>
              <a:rPr lang="en-US" sz="900" dirty="0" smtClean="0">
                <a:hlinkClick r:id="rId27"/>
              </a:rPr>
              <a:t>http</a:t>
            </a:r>
            <a:r>
              <a:rPr lang="en-US" sz="900" dirty="0">
                <a:hlinkClick r:id="rId27"/>
              </a:rPr>
              <a:t>://</a:t>
            </a:r>
            <a:r>
              <a:rPr lang="en-US" sz="900" dirty="0" smtClean="0">
                <a:hlinkClick r:id="rId27"/>
              </a:rPr>
              <a:t>www.connectsafely.org/wp-content/uploads/sc_cyberbullying.pdf</a:t>
            </a:r>
            <a:endParaRPr lang="en-US" sz="900" dirty="0" smtClean="0"/>
          </a:p>
          <a:p>
            <a:pPr marL="0" indent="0">
              <a:buNone/>
            </a:pPr>
            <a:r>
              <a:rPr lang="en-US" sz="900" dirty="0" smtClean="0">
                <a:hlinkClick r:id="rId28"/>
              </a:rPr>
              <a:t>http</a:t>
            </a:r>
            <a:r>
              <a:rPr lang="en-US" sz="900" dirty="0">
                <a:hlinkClick r:id="rId28"/>
              </a:rPr>
              <a:t>://</a:t>
            </a:r>
            <a:r>
              <a:rPr lang="en-US" sz="900" dirty="0" smtClean="0">
                <a:hlinkClick r:id="rId28"/>
              </a:rPr>
              <a:t>www2.ed.gov/policy/gen/guid/fpco/ferpa/index.html</a:t>
            </a:r>
            <a:endParaRPr lang="en-US" sz="900" dirty="0" smtClean="0"/>
          </a:p>
          <a:p>
            <a:pPr marL="0" indent="0">
              <a:buNone/>
            </a:pPr>
            <a:r>
              <a:rPr lang="en-US" sz="1200" b="1" dirty="0">
                <a:solidFill>
                  <a:schemeClr val="accent4"/>
                </a:solidFill>
              </a:rPr>
              <a:t>How to teach coding</a:t>
            </a:r>
          </a:p>
          <a:p>
            <a:pPr marL="0" indent="0">
              <a:buNone/>
            </a:pPr>
            <a:r>
              <a:rPr lang="en-US" sz="900" dirty="0" smtClean="0">
                <a:hlinkClick r:id="rId29"/>
              </a:rPr>
              <a:t>http</a:t>
            </a:r>
            <a:r>
              <a:rPr lang="en-US" sz="900" dirty="0">
                <a:hlinkClick r:id="rId29"/>
              </a:rPr>
              <a:t>://</a:t>
            </a:r>
            <a:r>
              <a:rPr lang="en-US" sz="900" dirty="0" smtClean="0">
                <a:hlinkClick r:id="rId29"/>
              </a:rPr>
              <a:t>allthingsd.com/20130506/can-these-ipad-apps-teach-your-kid-to-code/</a:t>
            </a:r>
            <a:endParaRPr lang="en-US" sz="900" dirty="0" smtClean="0"/>
          </a:p>
          <a:p>
            <a:pPr marL="0" indent="0">
              <a:buNone/>
            </a:pPr>
            <a:r>
              <a:rPr lang="en-US" sz="900" dirty="0" smtClean="0">
                <a:hlinkClick r:id="rId30"/>
              </a:rPr>
              <a:t>https</a:t>
            </a:r>
            <a:r>
              <a:rPr lang="en-US" sz="900" dirty="0">
                <a:hlinkClick r:id="rId30"/>
              </a:rPr>
              <a:t>://</a:t>
            </a:r>
            <a:r>
              <a:rPr lang="en-US" sz="900" dirty="0" smtClean="0">
                <a:hlinkClick r:id="rId30"/>
              </a:rPr>
              <a:t>itunes.apple.com/us/app/kodable/id577673067?mt=8</a:t>
            </a:r>
            <a:endParaRPr lang="en-US" sz="900" dirty="0" smtClean="0"/>
          </a:p>
          <a:p>
            <a:pPr marL="0" indent="0">
              <a:buNone/>
            </a:pPr>
            <a:r>
              <a:rPr lang="en-US" sz="900" dirty="0" smtClean="0">
                <a:hlinkClick r:id="rId31"/>
              </a:rPr>
              <a:t>https</a:t>
            </a:r>
            <a:r>
              <a:rPr lang="en-US" sz="900" dirty="0">
                <a:hlinkClick r:id="rId31"/>
              </a:rPr>
              <a:t>://</a:t>
            </a:r>
            <a:r>
              <a:rPr lang="en-US" sz="900" dirty="0" smtClean="0">
                <a:hlinkClick r:id="rId31"/>
              </a:rPr>
              <a:t>itunes.apple.com/us/app/hopscotch-hd/id617098629?mt=8</a:t>
            </a:r>
            <a:endParaRPr lang="en-US" sz="900" dirty="0" smtClean="0"/>
          </a:p>
          <a:p>
            <a:pPr marL="0" indent="0">
              <a:buNone/>
            </a:pPr>
            <a:r>
              <a:rPr lang="en-US" sz="900" dirty="0" smtClean="0">
                <a:hlinkClick r:id="rId32"/>
              </a:rPr>
              <a:t>http</a:t>
            </a:r>
            <a:r>
              <a:rPr lang="en-US" sz="900" dirty="0">
                <a:hlinkClick r:id="rId32"/>
              </a:rPr>
              <a:t>://</a:t>
            </a:r>
            <a:r>
              <a:rPr lang="en-US" sz="900" dirty="0" smtClean="0">
                <a:hlinkClick r:id="rId32"/>
              </a:rPr>
              <a:t>www.edutopia.org/blog/7-apps-teaching-children-coding-anna-adam</a:t>
            </a:r>
            <a:endParaRPr lang="en-US" sz="900" dirty="0" smtClean="0"/>
          </a:p>
          <a:p>
            <a:pPr marL="0" indent="0">
              <a:buNone/>
            </a:pPr>
            <a:r>
              <a:rPr lang="en-US" sz="900" dirty="0" smtClean="0">
                <a:hlinkClick r:id="rId33"/>
              </a:rPr>
              <a:t>https</a:t>
            </a:r>
            <a:r>
              <a:rPr lang="en-US" sz="900" dirty="0">
                <a:hlinkClick r:id="rId33"/>
              </a:rPr>
              <a:t>://</a:t>
            </a:r>
            <a:r>
              <a:rPr lang="en-US" sz="900" dirty="0" smtClean="0">
                <a:hlinkClick r:id="rId33"/>
              </a:rPr>
              <a:t>scratch.mit.edu/</a:t>
            </a:r>
            <a:endParaRPr lang="en-US" sz="900" dirty="0" smtClean="0"/>
          </a:p>
          <a:p>
            <a:pPr marL="0" indent="0">
              <a:buNone/>
            </a:pPr>
            <a:r>
              <a:rPr lang="en-US" sz="900" dirty="0" smtClean="0">
                <a:hlinkClick r:id="rId34"/>
              </a:rPr>
              <a:t>https</a:t>
            </a:r>
            <a:r>
              <a:rPr lang="en-US" sz="900" dirty="0">
                <a:hlinkClick r:id="rId34"/>
              </a:rPr>
              <a:t>://</a:t>
            </a:r>
            <a:r>
              <a:rPr lang="en-US" sz="900" dirty="0" smtClean="0">
                <a:hlinkClick r:id="rId34"/>
              </a:rPr>
              <a:t>www.gethopscotch.com/</a:t>
            </a:r>
            <a:endParaRPr lang="en-US" sz="900" dirty="0" smtClean="0"/>
          </a:p>
          <a:p>
            <a:pPr marL="0" indent="0">
              <a:buNone/>
            </a:pPr>
            <a:r>
              <a:rPr lang="en-US" sz="900" dirty="0" smtClean="0">
                <a:hlinkClick r:id="rId35"/>
              </a:rPr>
              <a:t>https</a:t>
            </a:r>
            <a:r>
              <a:rPr lang="en-US" sz="900" dirty="0">
                <a:hlinkClick r:id="rId35"/>
              </a:rPr>
              <a:t>://</a:t>
            </a:r>
            <a:r>
              <a:rPr lang="en-US" sz="900" dirty="0" smtClean="0">
                <a:hlinkClick r:id="rId35"/>
              </a:rPr>
              <a:t>www.kodable.com/</a:t>
            </a:r>
            <a:endParaRPr lang="en-US" sz="900" dirty="0" smtClean="0"/>
          </a:p>
          <a:p>
            <a:pPr marL="0" indent="0">
              <a:buNone/>
            </a:pPr>
            <a:r>
              <a:rPr lang="en-US" sz="900" dirty="0" smtClean="0">
                <a:hlinkClick r:id="rId36"/>
              </a:rPr>
              <a:t>http</a:t>
            </a:r>
            <a:r>
              <a:rPr lang="en-US" sz="900" dirty="0">
                <a:hlinkClick r:id="rId36"/>
              </a:rPr>
              <a:t>://www.scratchjr.org</a:t>
            </a:r>
            <a:r>
              <a:rPr lang="en-US" sz="900" dirty="0" smtClean="0">
                <a:hlinkClick r:id="rId36"/>
              </a:rPr>
              <a:t>/</a:t>
            </a:r>
            <a:endParaRPr lang="en-US" sz="900" dirty="0" smtClean="0"/>
          </a:p>
          <a:p>
            <a:pPr marL="0" indent="0">
              <a:buNone/>
            </a:pPr>
            <a:endParaRPr lang="en-US" sz="900" dirty="0"/>
          </a:p>
        </p:txBody>
      </p:sp>
      <p:sp>
        <p:nvSpPr>
          <p:cNvPr id="4" name="Title 1"/>
          <p:cNvSpPr>
            <a:spLocks noGrp="1"/>
          </p:cNvSpPr>
          <p:nvPr>
            <p:ph type="title"/>
          </p:nvPr>
        </p:nvSpPr>
        <p:spPr>
          <a:xfrm>
            <a:off x="2733675" y="276817"/>
            <a:ext cx="6410325" cy="420624"/>
          </a:xfrm>
          <a:solidFill>
            <a:schemeClr val="accent5"/>
          </a:solidFill>
          <a:ln>
            <a:solidFill>
              <a:schemeClr val="accent5"/>
            </a:solidFill>
          </a:ln>
        </p:spPr>
        <p:txBody>
          <a:bodyPr>
            <a:normAutofit/>
          </a:bodyPr>
          <a:lstStyle/>
          <a:p>
            <a:r>
              <a:rPr lang="en-US" dirty="0" smtClean="0">
                <a:solidFill>
                  <a:schemeClr val="bg1"/>
                </a:solidFill>
              </a:rPr>
              <a:t>Resources</a:t>
            </a:r>
            <a:endParaRPr lang="en-US" b="0" dirty="0">
              <a:solidFill>
                <a:schemeClr val="bg1"/>
              </a:solidFill>
            </a:endParaRPr>
          </a:p>
        </p:txBody>
      </p:sp>
      <p:sp>
        <p:nvSpPr>
          <p:cNvPr id="5" name="Rectangle 4"/>
          <p:cNvSpPr/>
          <p:nvPr/>
        </p:nvSpPr>
        <p:spPr>
          <a:xfrm>
            <a:off x="1105703" y="276817"/>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549363" y="276817"/>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654343" y="276817"/>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605" y="276817"/>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9" name="Group 8"/>
          <p:cNvGrpSpPr/>
          <p:nvPr/>
        </p:nvGrpSpPr>
        <p:grpSpPr>
          <a:xfrm>
            <a:off x="2203356" y="194742"/>
            <a:ext cx="535724" cy="584775"/>
            <a:chOff x="2646025" y="176675"/>
            <a:chExt cx="535724" cy="584775"/>
          </a:xfrm>
        </p:grpSpPr>
        <p:sp>
          <p:nvSpPr>
            <p:cNvPr id="10" name="Rectangle 9"/>
            <p:cNvSpPr/>
            <p:nvPr/>
          </p:nvSpPr>
          <p:spPr>
            <a:xfrm>
              <a:off x="2703575" y="194742"/>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 name="Rectangle 10"/>
            <p:cNvSpPr/>
            <p:nvPr/>
          </p:nvSpPr>
          <p:spPr>
            <a:xfrm>
              <a:off x="2646025" y="176675"/>
              <a:ext cx="535724" cy="584775"/>
            </a:xfrm>
            <a:prstGeom prst="rect">
              <a:avLst/>
            </a:prstGeom>
            <a:solidFill>
              <a:schemeClr val="accent5"/>
            </a:solidFill>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Tree>
    <p:extLst>
      <p:ext uri="{BB962C8B-B14F-4D97-AF65-F5344CB8AC3E}">
        <p14:creationId xmlns:p14="http://schemas.microsoft.com/office/powerpoint/2010/main" val="4543304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553051" y="1255637"/>
            <a:ext cx="1033512" cy="2797304"/>
            <a:chOff x="553051" y="1255637"/>
            <a:chExt cx="1033512" cy="2797304"/>
          </a:xfrm>
        </p:grpSpPr>
        <p:grpSp>
          <p:nvGrpSpPr>
            <p:cNvPr id="15" name="Group 14"/>
            <p:cNvGrpSpPr/>
            <p:nvPr/>
          </p:nvGrpSpPr>
          <p:grpSpPr>
            <a:xfrm>
              <a:off x="779869" y="3445970"/>
              <a:ext cx="606984" cy="606971"/>
              <a:chOff x="7624157" y="1842076"/>
              <a:chExt cx="606984" cy="606971"/>
            </a:xfrm>
          </p:grpSpPr>
          <p:sp>
            <p:nvSpPr>
              <p:cNvPr id="132" name="Oval 13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TextBox 133"/>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1</a:t>
                </a:r>
              </a:p>
            </p:txBody>
          </p:sp>
        </p:grpSp>
        <p:grpSp>
          <p:nvGrpSpPr>
            <p:cNvPr id="7" name="Group 6"/>
            <p:cNvGrpSpPr/>
            <p:nvPr/>
          </p:nvGrpSpPr>
          <p:grpSpPr>
            <a:xfrm>
              <a:off x="553051" y="1255637"/>
              <a:ext cx="1033512" cy="1614510"/>
              <a:chOff x="552450" y="1054100"/>
              <a:chExt cx="1033512" cy="1614510"/>
            </a:xfrm>
          </p:grpSpPr>
          <p:grpSp>
            <p:nvGrpSpPr>
              <p:cNvPr id="3" name="Group 2"/>
              <p:cNvGrpSpPr/>
              <p:nvPr/>
            </p:nvGrpSpPr>
            <p:grpSpPr>
              <a:xfrm>
                <a:off x="561594" y="1054100"/>
                <a:ext cx="1024368" cy="1614510"/>
                <a:chOff x="4481786" y="585841"/>
                <a:chExt cx="1273950" cy="2007878"/>
              </a:xfrm>
            </p:grpSpPr>
            <p:sp>
              <p:nvSpPr>
                <p:cNvPr id="165"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1"/>
                </a:solidFill>
                <a:ln w="6350">
                  <a:noFill/>
                  <a:miter lim="400000"/>
                </a:ln>
              </p:spPr>
              <p:txBody>
                <a:bodyPr lIns="0" tIns="0" rIns="0" bIns="0" anchor="ctr"/>
                <a:lstStyle/>
                <a:p>
                  <a:pPr lvl="0">
                    <a:defRPr sz="2400"/>
                  </a:pPr>
                  <a:endParaRPr/>
                </a:p>
              </p:txBody>
            </p:sp>
            <p:sp>
              <p:nvSpPr>
                <p:cNvPr id="166"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1"/>
                </a:solidFill>
                <a:ln w="6350">
                  <a:noFill/>
                  <a:miter lim="400000"/>
                </a:ln>
              </p:spPr>
              <p:txBody>
                <a:bodyPr lIns="0" tIns="0" rIns="0" bIns="0" anchor="ctr"/>
                <a:lstStyle/>
                <a:p>
                  <a:pPr lvl="0">
                    <a:defRPr sz="2400"/>
                  </a:pPr>
                  <a:endParaRPr/>
                </a:p>
              </p:txBody>
            </p:sp>
          </p:grpSp>
          <p:sp>
            <p:nvSpPr>
              <p:cNvPr id="6" name="Oval 5"/>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7" name="Shape 8841"/>
              <p:cNvSpPr/>
              <p:nvPr/>
            </p:nvSpPr>
            <p:spPr>
              <a:xfrm>
                <a:off x="552450" y="1258471"/>
                <a:ext cx="1031875" cy="55194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smtClean="0">
                    <a:solidFill>
                      <a:schemeClr val="accent1"/>
                    </a:solidFill>
                  </a:rPr>
                  <a:t></a:t>
                </a:r>
                <a:endParaRPr lang="en-US" sz="2800" dirty="0">
                  <a:solidFill>
                    <a:schemeClr val="tx2"/>
                  </a:solidFill>
                </a:endParaRPr>
              </a:p>
            </p:txBody>
          </p:sp>
        </p:grpSp>
        <p:cxnSp>
          <p:nvCxnSpPr>
            <p:cNvPr id="9" name="Straight Connector 8"/>
            <p:cNvCxnSpPr/>
            <p:nvPr/>
          </p:nvCxnSpPr>
          <p:spPr>
            <a:xfrm>
              <a:off x="1080989" y="2870147"/>
              <a:ext cx="0" cy="56956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5" name="Group 4"/>
          <p:cNvGrpSpPr/>
          <p:nvPr/>
        </p:nvGrpSpPr>
        <p:grpSpPr>
          <a:xfrm>
            <a:off x="2348946" y="1680218"/>
            <a:ext cx="1031875" cy="2372723"/>
            <a:chOff x="2348946" y="1680218"/>
            <a:chExt cx="1031875" cy="2372723"/>
          </a:xfrm>
        </p:grpSpPr>
        <p:cxnSp>
          <p:nvCxnSpPr>
            <p:cNvPr id="171" name="Straight Connector 170"/>
            <p:cNvCxnSpPr/>
            <p:nvPr/>
          </p:nvCxnSpPr>
          <p:spPr>
            <a:xfrm>
              <a:off x="2870058" y="3000685"/>
              <a:ext cx="0" cy="43902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69" name="Group 168"/>
            <p:cNvGrpSpPr/>
            <p:nvPr/>
          </p:nvGrpSpPr>
          <p:grpSpPr>
            <a:xfrm>
              <a:off x="2568938" y="3445970"/>
              <a:ext cx="606984" cy="606971"/>
              <a:chOff x="7624157" y="1842076"/>
              <a:chExt cx="606984" cy="606971"/>
            </a:xfrm>
          </p:grpSpPr>
          <p:sp>
            <p:nvSpPr>
              <p:cNvPr id="178" name="Oval 17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9" name="Oval 178"/>
              <p:cNvSpPr/>
              <p:nvPr/>
            </p:nvSpPr>
            <p:spPr>
              <a:xfrm>
                <a:off x="7727298" y="1945216"/>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0" name="TextBox 179"/>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2</a:t>
                </a:r>
              </a:p>
            </p:txBody>
          </p:sp>
        </p:grpSp>
        <p:grpSp>
          <p:nvGrpSpPr>
            <p:cNvPr id="170" name="Group 169"/>
            <p:cNvGrpSpPr/>
            <p:nvPr/>
          </p:nvGrpSpPr>
          <p:grpSpPr>
            <a:xfrm>
              <a:off x="2348946" y="1680218"/>
              <a:ext cx="1031875" cy="1614510"/>
              <a:chOff x="559877" y="1054100"/>
              <a:chExt cx="1031875" cy="1614510"/>
            </a:xfrm>
          </p:grpSpPr>
          <p:grpSp>
            <p:nvGrpSpPr>
              <p:cNvPr id="172" name="Group 171"/>
              <p:cNvGrpSpPr/>
              <p:nvPr/>
            </p:nvGrpSpPr>
            <p:grpSpPr>
              <a:xfrm>
                <a:off x="561594" y="1054100"/>
                <a:ext cx="1024368" cy="1614510"/>
                <a:chOff x="4481786" y="585841"/>
                <a:chExt cx="1273950" cy="2007878"/>
              </a:xfrm>
            </p:grpSpPr>
            <p:sp>
              <p:nvSpPr>
                <p:cNvPr id="176"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2"/>
                </a:solidFill>
                <a:ln w="6350">
                  <a:noFill/>
                  <a:miter lim="400000"/>
                </a:ln>
              </p:spPr>
              <p:txBody>
                <a:bodyPr lIns="0" tIns="0" rIns="0" bIns="0" anchor="ctr"/>
                <a:lstStyle/>
                <a:p>
                  <a:pPr lvl="0">
                    <a:defRPr sz="2400"/>
                  </a:pPr>
                  <a:endParaRPr/>
                </a:p>
              </p:txBody>
            </p:sp>
            <p:sp>
              <p:nvSpPr>
                <p:cNvPr id="177"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2"/>
                </a:solidFill>
                <a:ln w="6350">
                  <a:noFill/>
                  <a:miter lim="400000"/>
                </a:ln>
              </p:spPr>
              <p:txBody>
                <a:bodyPr lIns="0" tIns="0" rIns="0" bIns="0" anchor="ctr"/>
                <a:lstStyle/>
                <a:p>
                  <a:pPr lvl="0">
                    <a:defRPr sz="2400"/>
                  </a:pPr>
                  <a:endParaRPr/>
                </a:p>
              </p:txBody>
            </p:sp>
          </p:grpSp>
          <p:sp>
            <p:nvSpPr>
              <p:cNvPr id="173" name="Oval 172"/>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4" name="Shape 8841"/>
              <p:cNvSpPr/>
              <p:nvPr/>
            </p:nvSpPr>
            <p:spPr>
              <a:xfrm>
                <a:off x="559877" y="1143326"/>
                <a:ext cx="1031875" cy="7673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accent2"/>
                    </a:solidFill>
                    <a:latin typeface="baby icons" panose="02000500000000000000" pitchFamily="2" charset="0"/>
                  </a:rPr>
                  <a:t>&gt;</a:t>
                </a:r>
                <a:endParaRPr lang="en-US" sz="3600" dirty="0">
                  <a:solidFill>
                    <a:srgbClr val="A0A0A3"/>
                  </a:solidFill>
                </a:endParaRPr>
              </a:p>
            </p:txBody>
          </p:sp>
        </p:grpSp>
      </p:grpSp>
      <p:grpSp>
        <p:nvGrpSpPr>
          <p:cNvPr id="12" name="Group 11"/>
          <p:cNvGrpSpPr/>
          <p:nvPr/>
        </p:nvGrpSpPr>
        <p:grpSpPr>
          <a:xfrm>
            <a:off x="4143204" y="1255637"/>
            <a:ext cx="1031875" cy="2797304"/>
            <a:chOff x="4143204" y="1255637"/>
            <a:chExt cx="1031875" cy="2797304"/>
          </a:xfrm>
        </p:grpSpPr>
        <p:grpSp>
          <p:nvGrpSpPr>
            <p:cNvPr id="182" name="Group 181"/>
            <p:cNvGrpSpPr/>
            <p:nvPr/>
          </p:nvGrpSpPr>
          <p:grpSpPr>
            <a:xfrm>
              <a:off x="4362595" y="3445970"/>
              <a:ext cx="606984" cy="606971"/>
              <a:chOff x="7624157" y="1842076"/>
              <a:chExt cx="606984" cy="606971"/>
            </a:xfrm>
          </p:grpSpPr>
          <p:sp>
            <p:nvSpPr>
              <p:cNvPr id="191" name="Oval 190"/>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2" name="Oval 191"/>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3" name="TextBox 192"/>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3</a:t>
                </a:r>
              </a:p>
            </p:txBody>
          </p:sp>
        </p:grpSp>
        <p:grpSp>
          <p:nvGrpSpPr>
            <p:cNvPr id="183" name="Group 182"/>
            <p:cNvGrpSpPr/>
            <p:nvPr/>
          </p:nvGrpSpPr>
          <p:grpSpPr>
            <a:xfrm>
              <a:off x="4143204" y="1255637"/>
              <a:ext cx="1031875" cy="1614510"/>
              <a:chOff x="559877" y="1054100"/>
              <a:chExt cx="1031875" cy="1614510"/>
            </a:xfrm>
          </p:grpSpPr>
          <p:grpSp>
            <p:nvGrpSpPr>
              <p:cNvPr id="185" name="Group 184"/>
              <p:cNvGrpSpPr/>
              <p:nvPr/>
            </p:nvGrpSpPr>
            <p:grpSpPr>
              <a:xfrm>
                <a:off x="561594" y="1054100"/>
                <a:ext cx="1024368" cy="1614510"/>
                <a:chOff x="4481786" y="585841"/>
                <a:chExt cx="1273950" cy="2007878"/>
              </a:xfrm>
            </p:grpSpPr>
            <p:sp>
              <p:nvSpPr>
                <p:cNvPr id="189"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3"/>
                </a:solidFill>
                <a:ln w="6350">
                  <a:noFill/>
                  <a:miter lim="400000"/>
                </a:ln>
              </p:spPr>
              <p:txBody>
                <a:bodyPr lIns="0" tIns="0" rIns="0" bIns="0" anchor="ctr"/>
                <a:lstStyle/>
                <a:p>
                  <a:pPr lvl="0">
                    <a:defRPr sz="2400"/>
                  </a:pPr>
                  <a:endParaRPr/>
                </a:p>
              </p:txBody>
            </p:sp>
            <p:sp>
              <p:nvSpPr>
                <p:cNvPr id="190"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3"/>
                </a:solidFill>
                <a:ln w="6350">
                  <a:noFill/>
                  <a:miter lim="400000"/>
                </a:ln>
              </p:spPr>
              <p:txBody>
                <a:bodyPr lIns="0" tIns="0" rIns="0" bIns="0" anchor="ctr"/>
                <a:lstStyle/>
                <a:p>
                  <a:pPr lvl="0">
                    <a:defRPr sz="2400"/>
                  </a:pPr>
                  <a:endParaRPr/>
                </a:p>
              </p:txBody>
            </p:sp>
          </p:grpSp>
          <p:sp>
            <p:nvSpPr>
              <p:cNvPr id="187" name="Oval 186"/>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8" name="Shape 8841"/>
              <p:cNvSpPr/>
              <p:nvPr/>
            </p:nvSpPr>
            <p:spPr>
              <a:xfrm>
                <a:off x="559877" y="1253573"/>
                <a:ext cx="1031875" cy="48776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accent3"/>
                    </a:solidFill>
                  </a:rPr>
                  <a:t></a:t>
                </a:r>
              </a:p>
            </p:txBody>
          </p:sp>
        </p:grpSp>
        <p:cxnSp>
          <p:nvCxnSpPr>
            <p:cNvPr id="184" name="Straight Connector 183"/>
            <p:cNvCxnSpPr/>
            <p:nvPr/>
          </p:nvCxnSpPr>
          <p:spPr>
            <a:xfrm>
              <a:off x="4661187" y="2870147"/>
              <a:ext cx="2528" cy="56956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13" name="Group 12"/>
          <p:cNvGrpSpPr/>
          <p:nvPr/>
        </p:nvGrpSpPr>
        <p:grpSpPr>
          <a:xfrm>
            <a:off x="5937462" y="1680218"/>
            <a:ext cx="1031875" cy="2372723"/>
            <a:chOff x="5937462" y="1680218"/>
            <a:chExt cx="1031875" cy="2372723"/>
          </a:xfrm>
        </p:grpSpPr>
        <p:cxnSp>
          <p:nvCxnSpPr>
            <p:cNvPr id="195" name="Straight Connector 194"/>
            <p:cNvCxnSpPr/>
            <p:nvPr/>
          </p:nvCxnSpPr>
          <p:spPr>
            <a:xfrm>
              <a:off x="6458574" y="3000685"/>
              <a:ext cx="0" cy="43902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96" name="Group 195"/>
            <p:cNvGrpSpPr/>
            <p:nvPr/>
          </p:nvGrpSpPr>
          <p:grpSpPr>
            <a:xfrm>
              <a:off x="6157454" y="3445970"/>
              <a:ext cx="606984" cy="606971"/>
              <a:chOff x="7624157" y="1842076"/>
              <a:chExt cx="606984" cy="606971"/>
            </a:xfrm>
          </p:grpSpPr>
          <p:sp>
            <p:nvSpPr>
              <p:cNvPr id="206" name="Oval 205"/>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7" name="Oval 206"/>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8" name="TextBox 207"/>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4</a:t>
                </a:r>
              </a:p>
            </p:txBody>
          </p:sp>
        </p:grpSp>
        <p:grpSp>
          <p:nvGrpSpPr>
            <p:cNvPr id="200" name="Group 199"/>
            <p:cNvGrpSpPr/>
            <p:nvPr/>
          </p:nvGrpSpPr>
          <p:grpSpPr>
            <a:xfrm>
              <a:off x="5937462" y="1680218"/>
              <a:ext cx="1031875" cy="1614510"/>
              <a:chOff x="559877" y="1054100"/>
              <a:chExt cx="1031875" cy="1614510"/>
            </a:xfrm>
          </p:grpSpPr>
          <p:grpSp>
            <p:nvGrpSpPr>
              <p:cNvPr id="201" name="Group 200"/>
              <p:cNvGrpSpPr/>
              <p:nvPr/>
            </p:nvGrpSpPr>
            <p:grpSpPr>
              <a:xfrm>
                <a:off x="561594" y="1054100"/>
                <a:ext cx="1024368" cy="1614510"/>
                <a:chOff x="4481786" y="585841"/>
                <a:chExt cx="1273950" cy="2007878"/>
              </a:xfrm>
            </p:grpSpPr>
            <p:sp>
              <p:nvSpPr>
                <p:cNvPr id="204"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4"/>
                </a:solidFill>
                <a:ln w="6350">
                  <a:noFill/>
                  <a:miter lim="400000"/>
                </a:ln>
              </p:spPr>
              <p:txBody>
                <a:bodyPr lIns="0" tIns="0" rIns="0" bIns="0" anchor="ctr"/>
                <a:lstStyle/>
                <a:p>
                  <a:pPr lvl="0">
                    <a:defRPr sz="2400"/>
                  </a:pPr>
                  <a:endParaRPr/>
                </a:p>
              </p:txBody>
            </p:sp>
            <p:sp>
              <p:nvSpPr>
                <p:cNvPr id="205"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4"/>
                </a:solidFill>
                <a:ln w="6350">
                  <a:noFill/>
                  <a:miter lim="400000"/>
                </a:ln>
              </p:spPr>
              <p:txBody>
                <a:bodyPr lIns="0" tIns="0" rIns="0" bIns="0" anchor="ctr"/>
                <a:lstStyle/>
                <a:p>
                  <a:pPr lvl="0">
                    <a:defRPr sz="2400"/>
                  </a:pPr>
                  <a:endParaRPr/>
                </a:p>
              </p:txBody>
            </p:sp>
          </p:grpSp>
          <p:sp>
            <p:nvSpPr>
              <p:cNvPr id="202" name="Oval 201"/>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3" name="Shape 8841"/>
              <p:cNvSpPr/>
              <p:nvPr/>
            </p:nvSpPr>
            <p:spPr>
              <a:xfrm>
                <a:off x="559877" y="1171974"/>
                <a:ext cx="1031875" cy="68037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accent4"/>
                    </a:solidFill>
                  </a:rPr>
                  <a:t></a:t>
                </a:r>
                <a:endParaRPr lang="en-US" sz="3600" dirty="0">
                  <a:solidFill>
                    <a:srgbClr val="A0A0A3"/>
                  </a:solidFill>
                </a:endParaRPr>
              </a:p>
            </p:txBody>
          </p:sp>
        </p:grpSp>
      </p:grpSp>
      <p:grpSp>
        <p:nvGrpSpPr>
          <p:cNvPr id="16" name="Group 15"/>
          <p:cNvGrpSpPr/>
          <p:nvPr/>
        </p:nvGrpSpPr>
        <p:grpSpPr>
          <a:xfrm>
            <a:off x="7731721" y="1297517"/>
            <a:ext cx="1033467" cy="2755424"/>
            <a:chOff x="7731721" y="1297517"/>
            <a:chExt cx="1033467" cy="2755424"/>
          </a:xfrm>
        </p:grpSpPr>
        <p:grpSp>
          <p:nvGrpSpPr>
            <p:cNvPr id="210" name="Group 209"/>
            <p:cNvGrpSpPr/>
            <p:nvPr/>
          </p:nvGrpSpPr>
          <p:grpSpPr>
            <a:xfrm>
              <a:off x="7949393" y="3445970"/>
              <a:ext cx="606984" cy="606971"/>
              <a:chOff x="7624157" y="1842076"/>
              <a:chExt cx="606984" cy="606971"/>
            </a:xfrm>
          </p:grpSpPr>
          <p:sp>
            <p:nvSpPr>
              <p:cNvPr id="218" name="Oval 21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9" name="Oval 218"/>
              <p:cNvSpPr/>
              <p:nvPr/>
            </p:nvSpPr>
            <p:spPr>
              <a:xfrm>
                <a:off x="7727298" y="1945216"/>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0" name="TextBox 219"/>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5</a:t>
                </a:r>
              </a:p>
            </p:txBody>
          </p:sp>
        </p:grpSp>
        <p:grpSp>
          <p:nvGrpSpPr>
            <p:cNvPr id="211" name="Group 210"/>
            <p:cNvGrpSpPr/>
            <p:nvPr/>
          </p:nvGrpSpPr>
          <p:grpSpPr>
            <a:xfrm>
              <a:off x="7731721" y="1297517"/>
              <a:ext cx="1033467" cy="1614510"/>
              <a:chOff x="561596" y="1095980"/>
              <a:chExt cx="1033467" cy="1614510"/>
            </a:xfrm>
          </p:grpSpPr>
          <p:grpSp>
            <p:nvGrpSpPr>
              <p:cNvPr id="213" name="Group 212"/>
              <p:cNvGrpSpPr/>
              <p:nvPr/>
            </p:nvGrpSpPr>
            <p:grpSpPr>
              <a:xfrm>
                <a:off x="561596" y="1095980"/>
                <a:ext cx="1024367" cy="1614510"/>
                <a:chOff x="4481786" y="637932"/>
                <a:chExt cx="1273948" cy="2007878"/>
              </a:xfrm>
            </p:grpSpPr>
            <p:sp>
              <p:nvSpPr>
                <p:cNvPr id="216" name="Shape 1118"/>
                <p:cNvSpPr/>
                <p:nvPr/>
              </p:nvSpPr>
              <p:spPr>
                <a:xfrm>
                  <a:off x="4481786" y="637932"/>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5"/>
                </a:solidFill>
                <a:ln w="6350">
                  <a:noFill/>
                  <a:miter lim="400000"/>
                </a:ln>
              </p:spPr>
              <p:txBody>
                <a:bodyPr lIns="0" tIns="0" rIns="0" bIns="0" anchor="ctr"/>
                <a:lstStyle/>
                <a:p>
                  <a:pPr lvl="0">
                    <a:defRPr sz="2400"/>
                  </a:pPr>
                  <a:endParaRPr/>
                </a:p>
              </p:txBody>
            </p:sp>
            <p:sp>
              <p:nvSpPr>
                <p:cNvPr id="217" name="Shape 1118"/>
                <p:cNvSpPr/>
                <p:nvPr/>
              </p:nvSpPr>
              <p:spPr>
                <a:xfrm flipH="1">
                  <a:off x="5113683" y="637932"/>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5"/>
                </a:solidFill>
                <a:ln w="6350">
                  <a:noFill/>
                  <a:miter lim="400000"/>
                </a:ln>
              </p:spPr>
              <p:txBody>
                <a:bodyPr lIns="0" tIns="0" rIns="0" bIns="0" anchor="ctr"/>
                <a:lstStyle/>
                <a:p>
                  <a:pPr lvl="0">
                    <a:defRPr sz="2400"/>
                  </a:pPr>
                  <a:endParaRPr/>
                </a:p>
              </p:txBody>
            </p:sp>
          </p:grpSp>
          <p:sp>
            <p:nvSpPr>
              <p:cNvPr id="214" name="Oval 213"/>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Shape 8841"/>
              <p:cNvSpPr/>
              <p:nvPr/>
            </p:nvSpPr>
            <p:spPr>
              <a:xfrm>
                <a:off x="563188" y="1224614"/>
                <a:ext cx="1031875" cy="61965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accent5"/>
                    </a:solidFill>
                  </a:rPr>
                  <a:t></a:t>
                </a:r>
                <a:endParaRPr lang="en-US" sz="2400" dirty="0">
                  <a:solidFill>
                    <a:schemeClr val="accent5"/>
                  </a:solidFill>
                </a:endParaRPr>
              </a:p>
            </p:txBody>
          </p:sp>
        </p:grpSp>
        <p:cxnSp>
          <p:nvCxnSpPr>
            <p:cNvPr id="212" name="Straight Connector 211"/>
            <p:cNvCxnSpPr/>
            <p:nvPr/>
          </p:nvCxnSpPr>
          <p:spPr>
            <a:xfrm>
              <a:off x="8247987" y="2912027"/>
              <a:ext cx="2526" cy="52768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33" name="TextBox 232"/>
          <p:cNvSpPr txBox="1"/>
          <p:nvPr/>
        </p:nvSpPr>
        <p:spPr>
          <a:xfrm>
            <a:off x="2229650" y="1403837"/>
            <a:ext cx="1331184"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Having the Baby</a:t>
            </a:r>
            <a:endParaRPr lang="en-US" sz="1200" dirty="0">
              <a:latin typeface="Roboto Light"/>
              <a:cs typeface="Roboto Light"/>
            </a:endParaRPr>
          </a:p>
        </p:txBody>
      </p:sp>
      <p:sp>
        <p:nvSpPr>
          <p:cNvPr id="234" name="TextBox 233"/>
          <p:cNvSpPr txBox="1"/>
          <p:nvPr/>
        </p:nvSpPr>
        <p:spPr>
          <a:xfrm>
            <a:off x="5820121" y="1219171"/>
            <a:ext cx="1250888" cy="461655"/>
          </a:xfrm>
          <a:prstGeom prst="rect">
            <a:avLst/>
          </a:prstGeom>
          <a:noFill/>
        </p:spPr>
        <p:txBody>
          <a:bodyPr wrap="square" lIns="91430" tIns="45715" rIns="91430" bIns="45715" rtlCol="0">
            <a:spAutoFit/>
          </a:bodyPr>
          <a:lstStyle/>
          <a:p>
            <a:pPr algn="ctr"/>
            <a:r>
              <a:rPr lang="en-US" sz="1200" dirty="0" smtClean="0">
                <a:latin typeface="Roboto Light"/>
                <a:cs typeface="Roboto Light"/>
              </a:rPr>
              <a:t>Children &amp; Technology</a:t>
            </a:r>
            <a:endParaRPr lang="en-US" sz="1200" dirty="0">
              <a:latin typeface="Roboto Light"/>
              <a:cs typeface="Roboto Light"/>
            </a:endParaRPr>
          </a:p>
        </p:txBody>
      </p:sp>
      <p:sp>
        <p:nvSpPr>
          <p:cNvPr id="87" name="TextBox 86"/>
          <p:cNvSpPr txBox="1"/>
          <p:nvPr/>
        </p:nvSpPr>
        <p:spPr>
          <a:xfrm>
            <a:off x="443544" y="979194"/>
            <a:ext cx="1250888"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Bio</a:t>
            </a:r>
            <a:endParaRPr lang="en-US" sz="1200" dirty="0">
              <a:latin typeface="Roboto Light"/>
              <a:cs typeface="Roboto Light"/>
            </a:endParaRPr>
          </a:p>
        </p:txBody>
      </p:sp>
      <p:sp>
        <p:nvSpPr>
          <p:cNvPr id="88" name="TextBox 87"/>
          <p:cNvSpPr txBox="1"/>
          <p:nvPr/>
        </p:nvSpPr>
        <p:spPr>
          <a:xfrm>
            <a:off x="7604157" y="993703"/>
            <a:ext cx="1250888"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Resources</a:t>
            </a:r>
            <a:endParaRPr lang="en-US" sz="1200" dirty="0">
              <a:latin typeface="Roboto Light"/>
              <a:cs typeface="Roboto Light"/>
            </a:endParaRPr>
          </a:p>
        </p:txBody>
      </p:sp>
      <p:sp>
        <p:nvSpPr>
          <p:cNvPr id="89" name="TextBox 88"/>
          <p:cNvSpPr txBox="1"/>
          <p:nvPr/>
        </p:nvSpPr>
        <p:spPr>
          <a:xfrm>
            <a:off x="4025864" y="991688"/>
            <a:ext cx="1250888"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Career</a:t>
            </a:r>
            <a:endParaRPr lang="en-US" sz="1200" dirty="0">
              <a:latin typeface="Roboto Light"/>
              <a:cs typeface="Roboto Light"/>
            </a:endParaRPr>
          </a:p>
        </p:txBody>
      </p:sp>
      <p:sp>
        <p:nvSpPr>
          <p:cNvPr id="70" name="Rectangle 69"/>
          <p:cNvSpPr/>
          <p:nvPr/>
        </p:nvSpPr>
        <p:spPr>
          <a:xfrm>
            <a:off x="3657601" y="274320"/>
            <a:ext cx="182880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Rectangle 71"/>
          <p:cNvSpPr/>
          <p:nvPr/>
        </p:nvSpPr>
        <p:spPr>
          <a:xfrm>
            <a:off x="5486401" y="274320"/>
            <a:ext cx="182880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7315201" y="274320"/>
            <a:ext cx="182880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Rectangle 74"/>
          <p:cNvSpPr/>
          <p:nvPr/>
        </p:nvSpPr>
        <p:spPr>
          <a:xfrm>
            <a:off x="1" y="274320"/>
            <a:ext cx="182880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1828801" y="274320"/>
            <a:ext cx="182880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83010" y="270315"/>
            <a:ext cx="8260990" cy="420624"/>
          </a:xfrm>
        </p:spPr>
        <p:txBody>
          <a:bodyPr>
            <a:normAutofit/>
          </a:bodyPr>
          <a:lstStyle/>
          <a:p>
            <a:r>
              <a:rPr lang="en-US" b="0" dirty="0" smtClean="0">
                <a:solidFill>
                  <a:schemeClr val="bg1"/>
                </a:solidFill>
              </a:rPr>
              <a:t>Outline</a:t>
            </a:r>
            <a:endParaRPr lang="en-US" b="0" dirty="0">
              <a:solidFill>
                <a:schemeClr val="bg1"/>
              </a:solidFill>
            </a:endParaRPr>
          </a:p>
        </p:txBody>
      </p:sp>
    </p:spTree>
    <p:extLst>
      <p:ext uri="{BB962C8B-B14F-4D97-AF65-F5344CB8AC3E}">
        <p14:creationId xmlns:p14="http://schemas.microsoft.com/office/powerpoint/2010/main" val="15114074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631557" y="2939896"/>
            <a:ext cx="4224076" cy="724664"/>
          </a:xfrm>
        </p:spPr>
        <p:txBody>
          <a:bodyPr>
            <a:noAutofit/>
          </a:bodyPr>
          <a:lstStyle/>
          <a:p>
            <a:r>
              <a:rPr lang="en-US" sz="4000" dirty="0" smtClean="0">
                <a:solidFill>
                  <a:schemeClr val="bg1"/>
                </a:solidFill>
              </a:rPr>
              <a:t>Bio</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939896"/>
            <a:ext cx="1658342" cy="1654748"/>
            <a:chOff x="935145" y="2133632"/>
            <a:chExt cx="1658342" cy="1654748"/>
          </a:xfrm>
        </p:grpSpPr>
        <p:sp>
          <p:nvSpPr>
            <p:cNvPr id="5" name="Oval 4"/>
            <p:cNvSpPr/>
            <p:nvPr/>
          </p:nvSpPr>
          <p:spPr>
            <a:xfrm>
              <a:off x="935145" y="2133632"/>
              <a:ext cx="1654748" cy="1654748"/>
            </a:xfrm>
            <a:prstGeom prst="ellipse">
              <a:avLst/>
            </a:prstGeom>
            <a:solidFill>
              <a:schemeClr val="bg1"/>
            </a:solidFill>
            <a:ln w="762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6815" y="2248157"/>
              <a:ext cx="1656672" cy="125803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7200" dirty="0">
                  <a:solidFill>
                    <a:schemeClr val="accent1"/>
                  </a:solidFill>
                </a:rPr>
                <a:t></a:t>
              </a:r>
              <a:endParaRPr lang="en-US" sz="6600" dirty="0">
                <a:solidFill>
                  <a:schemeClr val="accent6"/>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2794652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0625" y="276818"/>
            <a:ext cx="6528816" cy="420624"/>
          </a:xfrm>
          <a:solidFill>
            <a:schemeClr val="accent1"/>
          </a:solidFill>
          <a:ln>
            <a:solidFill>
              <a:schemeClr val="accent1"/>
            </a:solidFill>
          </a:ln>
        </p:spPr>
        <p:txBody>
          <a:bodyPr>
            <a:normAutofit/>
          </a:bodyPr>
          <a:lstStyle/>
          <a:p>
            <a:r>
              <a:rPr lang="en-US" dirty="0" smtClean="0">
                <a:solidFill>
                  <a:schemeClr val="bg1"/>
                </a:solidFill>
              </a:rPr>
              <a:t>Bio</a:t>
            </a:r>
            <a:endParaRPr lang="en-US" b="0" dirty="0">
              <a:solidFill>
                <a:schemeClr val="bg1"/>
              </a:solidFill>
            </a:endParaRPr>
          </a:p>
        </p:txBody>
      </p:sp>
      <p:sp>
        <p:nvSpPr>
          <p:cNvPr id="30" name="Title 1"/>
          <p:cNvSpPr txBox="1">
            <a:spLocks/>
          </p:cNvSpPr>
          <p:nvPr/>
        </p:nvSpPr>
        <p:spPr>
          <a:xfrm>
            <a:off x="444501" y="2902367"/>
            <a:ext cx="185419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Jim Everett</a:t>
            </a:r>
            <a:endParaRPr lang="en-US" sz="1200" b="0" dirty="0"/>
          </a:p>
        </p:txBody>
      </p:sp>
      <p:sp>
        <p:nvSpPr>
          <p:cNvPr id="31" name="TextBox 30"/>
          <p:cNvSpPr txBox="1"/>
          <p:nvPr/>
        </p:nvSpPr>
        <p:spPr>
          <a:xfrm>
            <a:off x="444712" y="3190607"/>
            <a:ext cx="1862455" cy="400099"/>
          </a:xfrm>
          <a:prstGeom prst="rect">
            <a:avLst/>
          </a:prstGeom>
          <a:noFill/>
        </p:spPr>
        <p:txBody>
          <a:bodyPr wrap="square" lIns="91430" tIns="45715" rIns="91430" bIns="45715" rtlCol="0">
            <a:spAutoFit/>
          </a:bodyPr>
          <a:lstStyle/>
          <a:p>
            <a:pPr algn="ctr"/>
            <a:r>
              <a:rPr lang="en-US" sz="1000" dirty="0" smtClean="0">
                <a:solidFill>
                  <a:schemeClr val="tx2">
                    <a:lumMod val="50000"/>
                  </a:schemeClr>
                </a:solidFill>
                <a:latin typeface="Roboto Light"/>
                <a:cs typeface="Roboto Light"/>
              </a:rPr>
              <a:t>Developer, Architect, Software Enthusiast</a:t>
            </a:r>
            <a:endParaRPr lang="en-US" sz="1000" dirty="0">
              <a:solidFill>
                <a:schemeClr val="tx2">
                  <a:lumMod val="50000"/>
                </a:schemeClr>
              </a:solidFill>
              <a:latin typeface="Roboto Light"/>
              <a:cs typeface="Roboto Light"/>
            </a:endParaRPr>
          </a:p>
        </p:txBody>
      </p:sp>
      <p:sp>
        <p:nvSpPr>
          <p:cNvPr id="48" name="Oval 47"/>
          <p:cNvSpPr/>
          <p:nvPr/>
        </p:nvSpPr>
        <p:spPr>
          <a:xfrm>
            <a:off x="639990" y="1103162"/>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 name="Oval 14"/>
          <p:cNvSpPr/>
          <p:nvPr/>
        </p:nvSpPr>
        <p:spPr>
          <a:xfrm>
            <a:off x="570318" y="1038454"/>
            <a:ext cx="1589484" cy="1589155"/>
          </a:xfrm>
          <a:prstGeom prst="ellipse">
            <a:avLst/>
          </a:prstGeom>
          <a:solidFill>
            <a:srgbClr val="424242"/>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92" y="1172362"/>
            <a:ext cx="1316736" cy="1316736"/>
          </a:xfrm>
          <a:prstGeom prst="ellipse">
            <a:avLst/>
          </a:prstGeom>
          <a:ln w="63500" cap="rnd">
            <a:noFill/>
          </a:ln>
          <a:effectLst>
            <a:outerShdw blurRad="381000" dist="292100" dir="5400000" sx="-80000" sy="-18000" rotWithShape="0">
              <a:srgbClr val="000000">
                <a:alpha val="22000"/>
              </a:srgbClr>
            </a:outerShdw>
          </a:effectLst>
        </p:spPr>
      </p:pic>
      <p:sp>
        <p:nvSpPr>
          <p:cNvPr id="4" name="Rounded Rectangle 3"/>
          <p:cNvSpPr/>
          <p:nvPr/>
        </p:nvSpPr>
        <p:spPr>
          <a:xfrm>
            <a:off x="2737554" y="1023939"/>
            <a:ext cx="6019095" cy="3011840"/>
          </a:xfrm>
          <a:prstGeom prst="roundRect">
            <a:avLst>
              <a:gd name="adj" fmla="val 1909"/>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2" name="TextBox 51"/>
          <p:cNvSpPr txBox="1"/>
          <p:nvPr/>
        </p:nvSpPr>
        <p:spPr>
          <a:xfrm>
            <a:off x="2986092" y="1237202"/>
            <a:ext cx="2366958" cy="2585313"/>
          </a:xfrm>
          <a:prstGeom prst="rect">
            <a:avLst/>
          </a:prstGeom>
          <a:noFill/>
        </p:spPr>
        <p:txBody>
          <a:bodyPr wrap="square" lIns="91430" tIns="45715" rIns="91430" bIns="45715" rtlCol="0">
            <a:spAutoFit/>
          </a:bodyPr>
          <a:lstStyle/>
          <a:p>
            <a:pPr>
              <a:lnSpc>
                <a:spcPct val="150000"/>
              </a:lnSpc>
            </a:pPr>
            <a:r>
              <a:rPr lang="en-US" sz="1200" i="1" dirty="0" err="1" smtClean="0">
                <a:solidFill>
                  <a:schemeClr val="tx2">
                    <a:lumMod val="50000"/>
                  </a:schemeClr>
                </a:solidFill>
                <a:latin typeface="Roboto Light"/>
                <a:cs typeface="Roboto Light"/>
              </a:rPr>
              <a:t>HMBer</a:t>
            </a:r>
            <a:r>
              <a:rPr lang="en-US" sz="1200" i="1" dirty="0" smtClean="0">
                <a:solidFill>
                  <a:schemeClr val="tx2">
                    <a:lumMod val="50000"/>
                  </a:schemeClr>
                </a:solidFill>
                <a:latin typeface="Roboto Light"/>
                <a:cs typeface="Roboto Light"/>
              </a:rPr>
              <a:t> </a:t>
            </a:r>
          </a:p>
          <a:p>
            <a:pPr>
              <a:lnSpc>
                <a:spcPct val="150000"/>
              </a:lnSpc>
            </a:pPr>
            <a:r>
              <a:rPr lang="en-US" sz="1200" i="1" dirty="0" smtClean="0">
                <a:solidFill>
                  <a:schemeClr val="tx2">
                    <a:lumMod val="50000"/>
                  </a:schemeClr>
                </a:solidFill>
                <a:latin typeface="Roboto Light"/>
                <a:cs typeface="Roboto Light"/>
              </a:rPr>
              <a:t>Father of </a:t>
            </a:r>
            <a:r>
              <a:rPr lang="en-US" sz="1200" i="1" dirty="0">
                <a:solidFill>
                  <a:schemeClr val="tx2">
                    <a:lumMod val="50000"/>
                  </a:schemeClr>
                </a:solidFill>
                <a:latin typeface="Roboto Light"/>
                <a:cs typeface="Roboto Light"/>
              </a:rPr>
              <a:t>2</a:t>
            </a:r>
            <a:r>
              <a:rPr lang="en-US" sz="1200" i="1" dirty="0" smtClean="0">
                <a:solidFill>
                  <a:schemeClr val="tx2">
                    <a:lumMod val="50000"/>
                  </a:schemeClr>
                </a:solidFill>
                <a:latin typeface="Roboto Light"/>
                <a:cs typeface="Roboto Light"/>
              </a:rPr>
              <a:t> </a:t>
            </a:r>
          </a:p>
          <a:p>
            <a:pPr>
              <a:lnSpc>
                <a:spcPct val="150000"/>
              </a:lnSpc>
            </a:pPr>
            <a:r>
              <a:rPr lang="en-US" sz="1200" i="1" dirty="0">
                <a:solidFill>
                  <a:schemeClr val="tx2">
                    <a:lumMod val="50000"/>
                  </a:schemeClr>
                </a:solidFill>
                <a:latin typeface="Roboto Light"/>
                <a:cs typeface="Roboto Light"/>
              </a:rPr>
              <a:t>M</a:t>
            </a:r>
            <a:r>
              <a:rPr lang="en-US" sz="1200" i="1" dirty="0" smtClean="0">
                <a:solidFill>
                  <a:schemeClr val="tx2">
                    <a:lumMod val="50000"/>
                  </a:schemeClr>
                </a:solidFill>
                <a:latin typeface="Roboto Light"/>
                <a:cs typeface="Roboto Light"/>
              </a:rPr>
              <a:t>arried to a patient wife</a:t>
            </a:r>
          </a:p>
          <a:p>
            <a:pPr>
              <a:lnSpc>
                <a:spcPct val="150000"/>
              </a:lnSpc>
            </a:pPr>
            <a:r>
              <a:rPr lang="en-US" sz="1200" i="1" dirty="0" smtClean="0">
                <a:solidFill>
                  <a:schemeClr val="tx2">
                    <a:lumMod val="50000"/>
                  </a:schemeClr>
                </a:solidFill>
                <a:latin typeface="Roboto Light"/>
                <a:cs typeface="Roboto Light"/>
              </a:rPr>
              <a:t>Software Enthusiast </a:t>
            </a:r>
          </a:p>
          <a:p>
            <a:pPr>
              <a:lnSpc>
                <a:spcPct val="150000"/>
              </a:lnSpc>
            </a:pPr>
            <a:r>
              <a:rPr lang="en-US" sz="1200" i="1" dirty="0" smtClean="0">
                <a:solidFill>
                  <a:schemeClr val="tx2">
                    <a:lumMod val="50000"/>
                  </a:schemeClr>
                </a:solidFill>
                <a:latin typeface="Roboto Light"/>
                <a:cs typeface="Roboto Light"/>
              </a:rPr>
              <a:t>14 years of .NET Experience</a:t>
            </a:r>
          </a:p>
          <a:p>
            <a:pPr>
              <a:lnSpc>
                <a:spcPct val="150000"/>
              </a:lnSpc>
            </a:pPr>
            <a:r>
              <a:rPr lang="en-US" sz="1200" i="1" dirty="0" smtClean="0">
                <a:solidFill>
                  <a:schemeClr val="tx2">
                    <a:lumMod val="50000"/>
                  </a:schemeClr>
                </a:solidFill>
                <a:latin typeface="Roboto Light"/>
                <a:cs typeface="Roboto Light"/>
              </a:rPr>
              <a:t>Enterprise Architect</a:t>
            </a:r>
          </a:p>
          <a:p>
            <a:pPr>
              <a:lnSpc>
                <a:spcPct val="150000"/>
              </a:lnSpc>
            </a:pPr>
            <a:r>
              <a:rPr lang="en-US" sz="1200" i="1" dirty="0" smtClean="0">
                <a:solidFill>
                  <a:schemeClr val="tx2">
                    <a:lumMod val="50000"/>
                  </a:schemeClr>
                </a:solidFill>
                <a:latin typeface="Roboto Light"/>
                <a:cs typeface="Roboto Light"/>
              </a:rPr>
              <a:t>Developer</a:t>
            </a:r>
          </a:p>
          <a:p>
            <a:pPr>
              <a:lnSpc>
                <a:spcPct val="150000"/>
              </a:lnSpc>
            </a:pPr>
            <a:r>
              <a:rPr lang="en-US" sz="1200" i="1" dirty="0" smtClean="0">
                <a:solidFill>
                  <a:schemeClr val="tx2">
                    <a:lumMod val="50000"/>
                  </a:schemeClr>
                </a:solidFill>
                <a:latin typeface="Roboto Light"/>
                <a:cs typeface="Roboto Light"/>
              </a:rPr>
              <a:t>Scrum Master</a:t>
            </a:r>
          </a:p>
          <a:p>
            <a:pPr>
              <a:lnSpc>
                <a:spcPct val="150000"/>
              </a:lnSpc>
            </a:pPr>
            <a:r>
              <a:rPr lang="en-US" sz="1200" i="1" dirty="0" smtClean="0">
                <a:solidFill>
                  <a:schemeClr val="tx2">
                    <a:lumMod val="50000"/>
                  </a:schemeClr>
                </a:solidFill>
                <a:latin typeface="Roboto Light"/>
                <a:cs typeface="Roboto Light"/>
              </a:rPr>
              <a:t>Life Learner</a:t>
            </a:r>
          </a:p>
        </p:txBody>
      </p:sp>
      <p:sp>
        <p:nvSpPr>
          <p:cNvPr id="13" name="Oval 12"/>
          <p:cNvSpPr/>
          <p:nvPr/>
        </p:nvSpPr>
        <p:spPr>
          <a:xfrm>
            <a:off x="557063" y="1018823"/>
            <a:ext cx="1628420" cy="1628418"/>
          </a:xfrm>
          <a:prstGeom prst="ellipse">
            <a:avLst/>
          </a:prstGeom>
          <a:noFill/>
          <a:ln w="76200" cmpd="sng">
            <a:solidFill>
              <a:schemeClr val="accent1"/>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 name="Oval 13"/>
          <p:cNvSpPr/>
          <p:nvPr/>
        </p:nvSpPr>
        <p:spPr>
          <a:xfrm>
            <a:off x="482105" y="943865"/>
            <a:ext cx="1772145" cy="1772143"/>
          </a:xfrm>
          <a:prstGeom prst="ellipse">
            <a:avLst/>
          </a:prstGeom>
          <a:noFill/>
          <a:ln w="101600" cmpd="sng">
            <a:solidFill>
              <a:schemeClr val="bg1"/>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 name="Oval 2"/>
          <p:cNvSpPr/>
          <p:nvPr/>
        </p:nvSpPr>
        <p:spPr>
          <a:xfrm>
            <a:off x="459145" y="918465"/>
            <a:ext cx="1814155" cy="1814155"/>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6" name="TextBox 15"/>
          <p:cNvSpPr txBox="1"/>
          <p:nvPr/>
        </p:nvSpPr>
        <p:spPr>
          <a:xfrm>
            <a:off x="5353050" y="1237202"/>
            <a:ext cx="3225800" cy="2031315"/>
          </a:xfrm>
          <a:prstGeom prst="rect">
            <a:avLst/>
          </a:prstGeom>
          <a:noFill/>
        </p:spPr>
        <p:txBody>
          <a:bodyPr wrap="square" lIns="91430" tIns="45715" rIns="91430" bIns="45715" rtlCol="0" anchor="ctr">
            <a:spAutoFit/>
          </a:bodyPr>
          <a:lstStyle/>
          <a:p>
            <a:pPr>
              <a:lnSpc>
                <a:spcPct val="150000"/>
              </a:lnSpc>
            </a:pPr>
            <a:r>
              <a:rPr lang="en-US" sz="2400" dirty="0">
                <a:solidFill>
                  <a:schemeClr val="accent1"/>
                </a:solidFill>
                <a:latin typeface="FontAwesome" pitchFamily="2" charset="0"/>
              </a:rPr>
              <a:t></a:t>
            </a:r>
            <a:r>
              <a:rPr lang="en-US" sz="1200" i="1" dirty="0" smtClean="0">
                <a:solidFill>
                  <a:schemeClr val="tx2">
                    <a:lumMod val="50000"/>
                  </a:schemeClr>
                </a:solidFill>
                <a:latin typeface="Roboto Light"/>
                <a:cs typeface="Roboto Light"/>
              </a:rPr>
              <a:t> </a:t>
            </a:r>
            <a:r>
              <a:rPr lang="en-US" sz="1200" dirty="0">
                <a:solidFill>
                  <a:schemeClr val="tx2">
                    <a:lumMod val="50000"/>
                  </a:schemeClr>
                </a:solidFill>
                <a:latin typeface="Roboto Light"/>
                <a:cs typeface="Roboto Light"/>
                <a:hlinkClick r:id="rId4"/>
              </a:rPr>
              <a:t>https://</a:t>
            </a:r>
            <a:r>
              <a:rPr lang="en-US" sz="1200" dirty="0" smtClean="0">
                <a:solidFill>
                  <a:schemeClr val="tx2">
                    <a:lumMod val="50000"/>
                  </a:schemeClr>
                </a:solidFill>
                <a:latin typeface="Roboto Light"/>
                <a:cs typeface="Roboto Light"/>
                <a:hlinkClick r:id="rId4"/>
              </a:rPr>
              <a:t>twitter.com/CognitiveBurden</a:t>
            </a:r>
            <a:endParaRPr lang="en-US" sz="1200" dirty="0" smtClean="0">
              <a:solidFill>
                <a:schemeClr val="tx2">
                  <a:lumMod val="50000"/>
                </a:schemeClr>
              </a:solidFill>
              <a:latin typeface="Roboto Light"/>
              <a:cs typeface="Roboto Light"/>
            </a:endParaRPr>
          </a:p>
          <a:p>
            <a:pPr>
              <a:lnSpc>
                <a:spcPct val="150000"/>
              </a:lnSpc>
            </a:pPr>
            <a:r>
              <a:rPr lang="en-US" sz="2400" dirty="0">
                <a:solidFill>
                  <a:schemeClr val="accent1"/>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5"/>
              </a:rPr>
              <a:t>https://</a:t>
            </a:r>
            <a:r>
              <a:rPr lang="en-US" sz="1200" dirty="0" smtClean="0">
                <a:solidFill>
                  <a:schemeClr val="accent1"/>
                </a:solidFill>
                <a:latin typeface="Roboto Light" panose="02000000000000000000" pitchFamily="2" charset="0"/>
                <a:ea typeface="Roboto Light" panose="02000000000000000000" pitchFamily="2" charset="0"/>
                <a:hlinkClick r:id="rId5"/>
              </a:rPr>
              <a:t>github.com/cognitiveburden</a:t>
            </a:r>
            <a:endParaRPr lang="en-US" sz="1200" dirty="0" smtClean="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1"/>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6"/>
              </a:rPr>
              <a:t>cognitiveburden@gmail.com</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endParaRPr lang="en-US" sz="1200" dirty="0" smtClean="0">
              <a:solidFill>
                <a:schemeClr val="accent1"/>
              </a:solidFill>
              <a:latin typeface="Roboto Light" panose="02000000000000000000" pitchFamily="2" charset="0"/>
              <a:ea typeface="Roboto Light" panose="02000000000000000000" pitchFamily="2" charset="0"/>
            </a:endParaRPr>
          </a:p>
        </p:txBody>
      </p:sp>
      <p:sp>
        <p:nvSpPr>
          <p:cNvPr id="17" name="Rectangle 16"/>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7498080" y="276818"/>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6949440" y="276818"/>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8046720" y="276818"/>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8595360" y="276818"/>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p:nvSpPr>
        <p:spPr>
          <a:xfrm>
            <a:off x="-52648" y="194743"/>
            <a:ext cx="506870" cy="584775"/>
          </a:xfrm>
          <a:prstGeom prst="rect">
            <a:avLst/>
          </a:prstGeom>
          <a:noFill/>
        </p:spPr>
        <p:txBody>
          <a:bodyPr wrap="none" lIns="91440" tIns="45720" rIns="91440" bIns="45720">
            <a:spAutoFit/>
          </a:bodyPr>
          <a:lstStyle/>
          <a:p>
            <a:pPr algn="ctr"/>
            <a:r>
              <a:rPr lang="en-US" sz="3200" dirty="0">
                <a:ln w="0"/>
                <a:solidFill>
                  <a:schemeClr val="bg1"/>
                </a:solidFill>
                <a:latin typeface="FontAwesome" pitchFamily="2" charset="0"/>
              </a:rPr>
              <a:t></a:t>
            </a:r>
          </a:p>
        </p:txBody>
      </p:sp>
    </p:spTree>
    <p:extLst>
      <p:ext uri="{BB962C8B-B14F-4D97-AF65-F5344CB8AC3E}">
        <p14:creationId xmlns:p14="http://schemas.microsoft.com/office/powerpoint/2010/main" val="31923369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697514" y="1217258"/>
            <a:ext cx="1658057" cy="2227547"/>
            <a:chOff x="3425070" y="1217258"/>
            <a:chExt cx="1658057" cy="2227547"/>
          </a:xfrm>
        </p:grpSpPr>
        <p:grpSp>
          <p:nvGrpSpPr>
            <p:cNvPr id="16" name="Group 15"/>
            <p:cNvGrpSpPr/>
            <p:nvPr/>
          </p:nvGrpSpPr>
          <p:grpSpPr>
            <a:xfrm>
              <a:off x="3425070" y="1217258"/>
              <a:ext cx="1658057" cy="2227547"/>
              <a:chOff x="444501" y="915483"/>
              <a:chExt cx="1658057" cy="2227547"/>
            </a:xfrm>
          </p:grpSpPr>
          <p:sp>
            <p:nvSpPr>
              <p:cNvPr id="17" name="Title 1"/>
              <p:cNvSpPr txBox="1">
                <a:spLocks/>
              </p:cNvSpPr>
              <p:nvPr/>
            </p:nvSpPr>
            <p:spPr>
              <a:xfrm>
                <a:off x="444501" y="2577790"/>
                <a:ext cx="1657350" cy="338668"/>
              </a:xfrm>
              <a:prstGeom prst="rect">
                <a:avLst/>
              </a:prstGeom>
              <a:ln>
                <a:noFill/>
              </a:ln>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R</a:t>
                </a:r>
              </a:p>
            </p:txBody>
          </p:sp>
          <p:sp>
            <p:nvSpPr>
              <p:cNvPr id="18" name="TextBox 17"/>
              <p:cNvSpPr txBox="1"/>
              <p:nvPr/>
            </p:nvSpPr>
            <p:spPr>
              <a:xfrm>
                <a:off x="444711" y="2866031"/>
                <a:ext cx="1657139" cy="276999"/>
              </a:xfrm>
              <a:prstGeom prst="rect">
                <a:avLst/>
              </a:prstGeom>
              <a:noFill/>
            </p:spPr>
            <p:txBody>
              <a:bodyPr wrap="square" rtlCol="0">
                <a:spAutoFit/>
              </a:bodyPr>
              <a:lstStyle/>
              <a:p>
                <a:pPr algn="ctr"/>
                <a:r>
                  <a:rPr lang="en-US" sz="1200" dirty="0" smtClean="0">
                    <a:solidFill>
                      <a:schemeClr val="tx2">
                        <a:lumMod val="50000"/>
                      </a:schemeClr>
                    </a:solidFill>
                    <a:latin typeface="Roboto Light"/>
                    <a:cs typeface="Roboto Light"/>
                  </a:rPr>
                  <a:t>The Big Brother</a:t>
                </a:r>
                <a:endParaRPr lang="en-US" sz="1200" dirty="0">
                  <a:solidFill>
                    <a:schemeClr val="tx2">
                      <a:lumMod val="50000"/>
                    </a:schemeClr>
                  </a:solidFill>
                  <a:latin typeface="Roboto Light"/>
                  <a:cs typeface="Roboto Light"/>
                </a:endParaRPr>
              </a:p>
            </p:txBody>
          </p:sp>
          <p:grpSp>
            <p:nvGrpSpPr>
              <p:cNvPr id="19" name="Group 18"/>
              <p:cNvGrpSpPr/>
              <p:nvPr/>
            </p:nvGrpSpPr>
            <p:grpSpPr>
              <a:xfrm>
                <a:off x="470276" y="915483"/>
                <a:ext cx="1632282" cy="1632282"/>
                <a:chOff x="449107" y="908426"/>
                <a:chExt cx="1849211" cy="1849211"/>
              </a:xfrm>
            </p:grpSpPr>
            <p:sp>
              <p:nvSpPr>
                <p:cNvPr id="20" name="Oval 19"/>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Oval 20"/>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Oval 21"/>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Oval 22"/>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3301" y="1420621"/>
              <a:ext cx="1223063" cy="1223063"/>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7" name="Group 6"/>
          <p:cNvGrpSpPr/>
          <p:nvPr/>
        </p:nvGrpSpPr>
        <p:grpSpPr>
          <a:xfrm>
            <a:off x="6248400" y="1217258"/>
            <a:ext cx="1658057" cy="2227547"/>
            <a:chOff x="6937303" y="1217258"/>
            <a:chExt cx="1658057" cy="2227547"/>
          </a:xfrm>
        </p:grpSpPr>
        <p:grpSp>
          <p:nvGrpSpPr>
            <p:cNvPr id="34" name="Group 33"/>
            <p:cNvGrpSpPr/>
            <p:nvPr/>
          </p:nvGrpSpPr>
          <p:grpSpPr>
            <a:xfrm>
              <a:off x="6937303" y="1217258"/>
              <a:ext cx="1658057" cy="2227547"/>
              <a:chOff x="444501" y="915483"/>
              <a:chExt cx="1658057" cy="2227547"/>
            </a:xfrm>
          </p:grpSpPr>
          <p:sp>
            <p:nvSpPr>
              <p:cNvPr id="35" name="Title 1"/>
              <p:cNvSpPr txBox="1">
                <a:spLocks/>
              </p:cNvSpPr>
              <p:nvPr/>
            </p:nvSpPr>
            <p:spPr>
              <a:xfrm>
                <a:off x="444501" y="2577790"/>
                <a:ext cx="165735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G</a:t>
                </a:r>
                <a:endParaRPr lang="en-US" sz="1200" b="0" dirty="0"/>
              </a:p>
            </p:txBody>
          </p:sp>
          <p:sp>
            <p:nvSpPr>
              <p:cNvPr id="36" name="TextBox 35"/>
              <p:cNvSpPr txBox="1"/>
              <p:nvPr/>
            </p:nvSpPr>
            <p:spPr>
              <a:xfrm>
                <a:off x="444711" y="2866031"/>
                <a:ext cx="1657139" cy="276999"/>
              </a:xfrm>
              <a:prstGeom prst="rect">
                <a:avLst/>
              </a:prstGeom>
              <a:noFill/>
            </p:spPr>
            <p:txBody>
              <a:bodyPr wrap="square" rtlCol="0">
                <a:spAutoFit/>
              </a:bodyPr>
              <a:lstStyle>
                <a:defPPr>
                  <a:defRPr lang="en-US"/>
                </a:defPPr>
                <a:lvl1pPr algn="ctr">
                  <a:defRPr sz="1200">
                    <a:solidFill>
                      <a:schemeClr val="tx2"/>
                    </a:solidFill>
                    <a:latin typeface="Roboto Light"/>
                    <a:cs typeface="Roboto Light"/>
                  </a:defRPr>
                </a:lvl1pPr>
              </a:lstStyle>
              <a:p>
                <a:r>
                  <a:rPr lang="en-US" dirty="0">
                    <a:solidFill>
                      <a:schemeClr val="tx2">
                        <a:lumMod val="50000"/>
                      </a:schemeClr>
                    </a:solidFill>
                  </a:rPr>
                  <a:t>The</a:t>
                </a:r>
                <a:r>
                  <a:rPr lang="en-US" dirty="0"/>
                  <a:t> </a:t>
                </a:r>
                <a:r>
                  <a:rPr lang="en-US" dirty="0">
                    <a:solidFill>
                      <a:schemeClr val="tx2">
                        <a:lumMod val="50000"/>
                      </a:schemeClr>
                    </a:solidFill>
                  </a:rPr>
                  <a:t>Baby</a:t>
                </a:r>
              </a:p>
            </p:txBody>
          </p:sp>
          <p:grpSp>
            <p:nvGrpSpPr>
              <p:cNvPr id="37" name="Group 36"/>
              <p:cNvGrpSpPr/>
              <p:nvPr/>
            </p:nvGrpSpPr>
            <p:grpSpPr>
              <a:xfrm>
                <a:off x="470276" y="915483"/>
                <a:ext cx="1632282" cy="1632282"/>
                <a:chOff x="449107" y="908426"/>
                <a:chExt cx="1849211" cy="1849211"/>
              </a:xfrm>
            </p:grpSpPr>
            <p:sp>
              <p:nvSpPr>
                <p:cNvPr id="38" name="Oval 37"/>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Oval 38"/>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Oval 39"/>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Oval 40"/>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7259" y="1402345"/>
              <a:ext cx="1259614" cy="125961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9" name="Group 8"/>
          <p:cNvGrpSpPr/>
          <p:nvPr/>
        </p:nvGrpSpPr>
        <p:grpSpPr>
          <a:xfrm>
            <a:off x="1146628" y="1217258"/>
            <a:ext cx="1658057" cy="2227547"/>
            <a:chOff x="458642" y="1217258"/>
            <a:chExt cx="1658057" cy="2227547"/>
          </a:xfrm>
        </p:grpSpPr>
        <p:grpSp>
          <p:nvGrpSpPr>
            <p:cNvPr id="24" name="Group 23"/>
            <p:cNvGrpSpPr/>
            <p:nvPr/>
          </p:nvGrpSpPr>
          <p:grpSpPr>
            <a:xfrm>
              <a:off x="458642" y="1217258"/>
              <a:ext cx="1658057" cy="2227547"/>
              <a:chOff x="444501" y="915483"/>
              <a:chExt cx="1658057" cy="2227547"/>
            </a:xfrm>
          </p:grpSpPr>
          <p:sp>
            <p:nvSpPr>
              <p:cNvPr id="25" name="Title 1"/>
              <p:cNvSpPr txBox="1">
                <a:spLocks/>
              </p:cNvSpPr>
              <p:nvPr/>
            </p:nvSpPr>
            <p:spPr>
              <a:xfrm>
                <a:off x="444501" y="2577790"/>
                <a:ext cx="165735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a:t>
                </a:r>
                <a:endParaRPr lang="en-US" sz="1200" b="0" dirty="0"/>
              </a:p>
            </p:txBody>
          </p:sp>
          <p:sp>
            <p:nvSpPr>
              <p:cNvPr id="26" name="TextBox 25"/>
              <p:cNvSpPr txBox="1"/>
              <p:nvPr/>
            </p:nvSpPr>
            <p:spPr>
              <a:xfrm>
                <a:off x="444711" y="2866031"/>
                <a:ext cx="1657139" cy="276999"/>
              </a:xfrm>
              <a:prstGeom prst="rect">
                <a:avLst/>
              </a:prstGeom>
              <a:noFill/>
            </p:spPr>
            <p:txBody>
              <a:bodyPr wrap="square" rtlCol="0">
                <a:spAutoFit/>
              </a:bodyPr>
              <a:lstStyle>
                <a:defPPr>
                  <a:defRPr lang="en-US"/>
                </a:defPPr>
                <a:lvl1pPr algn="ctr">
                  <a:defRPr sz="1200">
                    <a:solidFill>
                      <a:schemeClr val="tx2"/>
                    </a:solidFill>
                    <a:latin typeface="Roboto Light"/>
                    <a:cs typeface="Roboto Light"/>
                  </a:defRPr>
                </a:lvl1pPr>
              </a:lstStyle>
              <a:p>
                <a:r>
                  <a:rPr lang="en-US" dirty="0">
                    <a:solidFill>
                      <a:schemeClr val="tx2">
                        <a:lumMod val="50000"/>
                      </a:schemeClr>
                    </a:solidFill>
                  </a:rPr>
                  <a:t>The Wife</a:t>
                </a:r>
              </a:p>
            </p:txBody>
          </p:sp>
          <p:grpSp>
            <p:nvGrpSpPr>
              <p:cNvPr id="27" name="Group 26"/>
              <p:cNvGrpSpPr/>
              <p:nvPr/>
            </p:nvGrpSpPr>
            <p:grpSpPr>
              <a:xfrm>
                <a:off x="470276" y="915483"/>
                <a:ext cx="1632282" cy="1632282"/>
                <a:chOff x="449107" y="908426"/>
                <a:chExt cx="1849211" cy="1849211"/>
              </a:xfrm>
            </p:grpSpPr>
            <p:sp>
              <p:nvSpPr>
                <p:cNvPr id="28" name="Oval 27"/>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Oval 28"/>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Oval 31"/>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Oval 32"/>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7657" y="1410891"/>
              <a:ext cx="1259520" cy="125952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
        <p:nvSpPr>
          <p:cNvPr id="31" name="Title 1"/>
          <p:cNvSpPr>
            <a:spLocks noGrp="1"/>
          </p:cNvSpPr>
          <p:nvPr>
            <p:ph type="title"/>
          </p:nvPr>
        </p:nvSpPr>
        <p:spPr>
          <a:xfrm>
            <a:off x="420625" y="276818"/>
            <a:ext cx="6528816" cy="420624"/>
          </a:xfrm>
          <a:solidFill>
            <a:schemeClr val="accent1"/>
          </a:solidFill>
          <a:ln>
            <a:solidFill>
              <a:schemeClr val="accent1"/>
            </a:solidFill>
          </a:ln>
        </p:spPr>
        <p:txBody>
          <a:bodyPr>
            <a:normAutofit/>
          </a:bodyPr>
          <a:lstStyle/>
          <a:p>
            <a:r>
              <a:rPr lang="en-US" dirty="0" smtClean="0">
                <a:solidFill>
                  <a:schemeClr val="bg1"/>
                </a:solidFill>
              </a:rPr>
              <a:t>Bio</a:t>
            </a:r>
            <a:endParaRPr lang="en-US" b="0" dirty="0">
              <a:solidFill>
                <a:schemeClr val="bg1"/>
              </a:solidFill>
            </a:endParaRPr>
          </a:p>
        </p:txBody>
      </p:sp>
      <p:sp>
        <p:nvSpPr>
          <p:cNvPr id="42" name="Rectangle 41"/>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3" name="Rectangle 42"/>
          <p:cNvSpPr/>
          <p:nvPr/>
        </p:nvSpPr>
        <p:spPr>
          <a:xfrm>
            <a:off x="7498080" y="276818"/>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p:cNvSpPr/>
          <p:nvPr/>
        </p:nvSpPr>
        <p:spPr>
          <a:xfrm>
            <a:off x="6949440" y="276818"/>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p:cNvSpPr/>
          <p:nvPr/>
        </p:nvSpPr>
        <p:spPr>
          <a:xfrm>
            <a:off x="8046720" y="276818"/>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8595360" y="276818"/>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7" name="Rectangle 46"/>
          <p:cNvSpPr/>
          <p:nvPr/>
        </p:nvSpPr>
        <p:spPr>
          <a:xfrm>
            <a:off x="-52648" y="194743"/>
            <a:ext cx="506870" cy="584775"/>
          </a:xfrm>
          <a:prstGeom prst="rect">
            <a:avLst/>
          </a:prstGeom>
          <a:noFill/>
        </p:spPr>
        <p:txBody>
          <a:bodyPr wrap="none" lIns="91440" tIns="45720" rIns="91440" bIns="45720">
            <a:spAutoFit/>
          </a:bodyPr>
          <a:lstStyle/>
          <a:p>
            <a:pPr algn="ctr"/>
            <a:r>
              <a:rPr lang="en-US" sz="3200" dirty="0">
                <a:ln w="0"/>
                <a:solidFill>
                  <a:schemeClr val="bg1"/>
                </a:solidFill>
                <a:latin typeface="FontAwesome" pitchFamily="2" charset="0"/>
              </a:rPr>
              <a:t></a:t>
            </a:r>
          </a:p>
        </p:txBody>
      </p:sp>
    </p:spTree>
    <p:extLst>
      <p:ext uri="{BB962C8B-B14F-4D97-AF65-F5344CB8AC3E}">
        <p14:creationId xmlns:p14="http://schemas.microsoft.com/office/powerpoint/2010/main" val="26501432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
      <a:dk1>
        <a:srgbClr val="070707"/>
      </a:dk1>
      <a:lt1>
        <a:srgbClr val="F4F4F4"/>
      </a:lt1>
      <a:dk2>
        <a:srgbClr val="A0A0A3"/>
      </a:dk2>
      <a:lt2>
        <a:srgbClr val="E5E5E5"/>
      </a:lt2>
      <a:accent1>
        <a:srgbClr val="FC395B"/>
      </a:accent1>
      <a:accent2>
        <a:srgbClr val="FB7545"/>
      </a:accent2>
      <a:accent3>
        <a:srgbClr val="E9C944"/>
      </a:accent3>
      <a:accent4>
        <a:srgbClr val="90D049"/>
      </a:accent4>
      <a:accent5>
        <a:srgbClr val="18B96E"/>
      </a:accent5>
      <a:accent6>
        <a:srgbClr val="19C0B4"/>
      </a:accent6>
      <a:hlink>
        <a:srgbClr val="F23990"/>
      </a:hlink>
      <a:folHlink>
        <a:srgbClr val="F2399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91430" tIns="45715" rIns="91430" bIns="45715" rtlCol="0">
        <a:normAutofit/>
      </a:body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purl.org/dc/elements/1.1/"/>
    <ds:schemaRef ds:uri="http://www.w3.org/XML/1998/namespace"/>
    <ds:schemaRef ds:uri="http://schemas.microsoft.com/office/2006/documentManagement/types"/>
    <ds:schemaRef ds:uri="http://purl.org/dc/terms/"/>
    <ds:schemaRef ds:uri="http://schemas.microsoft.com/sharepoint/v3/fields"/>
    <ds:schemaRef ds:uri="http://purl.org/dc/dcmitype/"/>
    <ds:schemaRef ds:uri="http://schemas.microsoft.com/office/2006/metadata/propertie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15367</TotalTime>
  <Words>3836</Words>
  <Application>Microsoft Office PowerPoint</Application>
  <PresentationFormat>On-screen Show (16:9)</PresentationFormat>
  <Paragraphs>826</Paragraphs>
  <Slides>56</Slides>
  <Notes>56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56</vt:i4>
      </vt:variant>
    </vt:vector>
  </HeadingPairs>
  <TitlesOfParts>
    <vt:vector size="67" baseType="lpstr">
      <vt:lpstr>Arial</vt:lpstr>
      <vt:lpstr>baby icons</vt:lpstr>
      <vt:lpstr>Calibri</vt:lpstr>
      <vt:lpstr>FontAwesome</vt:lpstr>
      <vt:lpstr>Roboto Black</vt:lpstr>
      <vt:lpstr>Roboto Bold</vt:lpstr>
      <vt:lpstr>Roboto Light</vt:lpstr>
      <vt:lpstr>Roboto Regular</vt:lpstr>
      <vt:lpstr>Times New Roman</vt:lpstr>
      <vt:lpstr>Wingdings</vt:lpstr>
      <vt:lpstr>Office Theme</vt:lpstr>
      <vt:lpstr>Coding with a Baby</vt:lpstr>
      <vt:lpstr>Techniques</vt:lpstr>
      <vt:lpstr>Techniques</vt:lpstr>
      <vt:lpstr>Techniques</vt:lpstr>
      <vt:lpstr>Thanks</vt:lpstr>
      <vt:lpstr>Outline</vt:lpstr>
      <vt:lpstr>Bio</vt:lpstr>
      <vt:lpstr>Bio</vt:lpstr>
      <vt:lpstr>Bio</vt:lpstr>
      <vt:lpstr>Having a Baby</vt:lpstr>
      <vt:lpstr>Pregnancy</vt:lpstr>
      <vt:lpstr>Pregnancy</vt:lpstr>
      <vt:lpstr>Pregnancy</vt:lpstr>
      <vt:lpstr>The Delivery</vt:lpstr>
      <vt:lpstr>PowerPoint Presentation</vt:lpstr>
      <vt:lpstr>The Result</vt:lpstr>
      <vt:lpstr>The Result</vt:lpstr>
      <vt:lpstr>Early Years</vt:lpstr>
      <vt:lpstr>Early Years</vt:lpstr>
      <vt:lpstr>Geek Out</vt:lpstr>
      <vt:lpstr>Geek Out</vt:lpstr>
      <vt:lpstr>Career</vt:lpstr>
      <vt:lpstr>Planning</vt:lpstr>
      <vt:lpstr>Planning</vt:lpstr>
      <vt:lpstr>Get Organized</vt:lpstr>
      <vt:lpstr>Get Organized</vt:lpstr>
      <vt:lpstr>Staying Current</vt:lpstr>
      <vt:lpstr>Staying Current</vt:lpstr>
      <vt:lpstr>Staying Current</vt:lpstr>
      <vt:lpstr>Staying Current</vt:lpstr>
      <vt:lpstr>Daily Workflow</vt:lpstr>
      <vt:lpstr>Children &amp; Technology</vt:lpstr>
      <vt:lpstr>Screen Time</vt:lpstr>
      <vt:lpstr>Screen Time</vt:lpstr>
      <vt:lpstr>Doctors Don’t Know Nothing</vt:lpstr>
      <vt:lpstr>From the Corner Office</vt:lpstr>
      <vt:lpstr>From the Corner Office</vt:lpstr>
      <vt:lpstr>From the Corner Office</vt:lpstr>
      <vt:lpstr>Screen Time Stats</vt:lpstr>
      <vt:lpstr>Screen Time Stats</vt:lpstr>
      <vt:lpstr>Screen Time Stats</vt:lpstr>
      <vt:lpstr>Concerns</vt:lpstr>
      <vt:lpstr>Concerns</vt:lpstr>
      <vt:lpstr>How to Manage Technology</vt:lpstr>
      <vt:lpstr>How to Manage Technology</vt:lpstr>
      <vt:lpstr>Digital Guardian</vt:lpstr>
      <vt:lpstr>Digital Guardian</vt:lpstr>
      <vt:lpstr>Digital Guardian</vt:lpstr>
      <vt:lpstr>Teaching Our Kids</vt:lpstr>
      <vt:lpstr>Teaching Our Kids</vt:lpstr>
      <vt:lpstr>Summary</vt:lpstr>
      <vt:lpstr>Resources</vt:lpstr>
      <vt:lpstr>Resources</vt:lpstr>
      <vt:lpstr>Resources</vt:lpstr>
      <vt:lpstr>Resources</vt:lpstr>
      <vt:lpstr>Resources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Jim Everett</cp:lastModifiedBy>
  <cp:revision>795</cp:revision>
  <dcterms:created xsi:type="dcterms:W3CDTF">2010-04-12T23:12:02Z</dcterms:created>
  <dcterms:modified xsi:type="dcterms:W3CDTF">2015-05-04T13:08:57Z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